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5.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6.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67.svg" ContentType="image/sv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5141" r:id="rId5"/>
    <p:sldMasterId id="2147485184" r:id="rId6"/>
    <p:sldMasterId id="2147485227" r:id="rId7"/>
    <p:sldMasterId id="2147485228" r:id="rId8"/>
    <p:sldMasterId id="2147485278" r:id="rId9"/>
    <p:sldMasterId id="2147483660" r:id="rId10"/>
  </p:sldMasterIdLst>
  <p:notesMasterIdLst>
    <p:notesMasterId r:id="rId34"/>
  </p:notesMasterIdLst>
  <p:sldIdLst>
    <p:sldId id="393" r:id="rId11"/>
    <p:sldId id="2238" r:id="rId12"/>
    <p:sldId id="457" r:id="rId13"/>
    <p:sldId id="2239" r:id="rId14"/>
    <p:sldId id="2275" r:id="rId15"/>
    <p:sldId id="276" r:id="rId16"/>
    <p:sldId id="2354" r:id="rId17"/>
    <p:sldId id="2355" r:id="rId18"/>
    <p:sldId id="2356" r:id="rId19"/>
    <p:sldId id="2365" r:id="rId20"/>
    <p:sldId id="2364" r:id="rId21"/>
    <p:sldId id="2360" r:id="rId22"/>
    <p:sldId id="2361" r:id="rId23"/>
    <p:sldId id="2362" r:id="rId24"/>
    <p:sldId id="2367" r:id="rId25"/>
    <p:sldId id="2368" r:id="rId26"/>
    <p:sldId id="2369" r:id="rId27"/>
    <p:sldId id="491" r:id="rId28"/>
    <p:sldId id="2347" r:id="rId29"/>
    <p:sldId id="2348" r:id="rId30"/>
    <p:sldId id="2350" r:id="rId31"/>
    <p:sldId id="2349" r:id="rId32"/>
    <p:sldId id="2233" r:id="rId33"/>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57F04-9369-98BB-BEBC-822FA40110FB}" v="1" dt="2022-09-09T13:43:16.199"/>
    <p1510:client id="{4A05C05A-AFA0-4394-8192-B55A28C86BD6}" v="14" dt="2022-09-04T14:54:21.253"/>
    <p1510:client id="{5988EF46-7513-91B8-A7C0-CF4CAA2126FD}" v="220" dt="2022-09-04T20:34:05.867"/>
    <p1510:client id="{66996A83-764B-47A4-BA69-2DCC8743B783}" v="3" dt="2022-09-04T21:16:20.523"/>
    <p1510:client id="{8472C6AE-CEF7-AB17-F67C-A770E5FFA7DE}" v="16" dt="2022-09-10T10:13:21.298"/>
    <p1510:client id="{BD9F6CD0-D93F-7CD2-3574-F9FC9B4ECA97}" v="1360" dt="2022-09-09T10:28:00.832"/>
    <p1510:client id="{CDF22981-6853-E0D1-6789-587D160EEF05}" v="31" dt="2022-09-05T13:57:14.487"/>
    <p1510:client id="{F2DA7E09-2C55-4182-9FBA-9D1453AC6265}" v="2" dt="2022-08-31T10:39:41.2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21" Type="http://schemas.openxmlformats.org/officeDocument/2006/relationships/slide" Target="slides/slide11.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tags" Target="tags/tag1.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F4BBBA-D23C-4EBA-A6FC-26C15B877046}" type="datetimeFigureOut">
              <a:t>9/10/2022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E5E97-A72D-4503-9A4D-47A8280802D3}"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ClrTx/>
              <a:buSzTx/>
              <a:buFontTx/>
              <a:buNone/>
              <a:tabLst/>
              <a:defRPr/>
            </a:pPr>
            <a:r>
              <a:rPr lang="en-US" sz="3200" b="0">
                <a:cs typeface="Calibri"/>
              </a:rPr>
              <a:t>GET EXCITED</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High energy. Welcome the audience and each other to this Learn Live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Introduce yourselves.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Small amount of cross-talk.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a:t>Link to published modules on Learn: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https://docs.microsoft.com/en-us/learn/modules/plan-resource-requirements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https://docs.microsoft.com/en-us/learn/modules/configure-azure-cosmos-db-sql-api</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9/10/2022 3:11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83817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Explanation: Correct. A common way to train and evaluate models is to hold back an evaluation dataset when training.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B9172-A698-44AD-ABFA-71E3D3AFC09E}"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67493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8BD3B-894C-46D2-8C14-D4E3413A162E}"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23342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Explanation: Correct. After a model specification is made, model training can then be done with either the fit() function or </a:t>
            </a:r>
            <a:r>
              <a:rPr lang="en-US" err="1"/>
              <a:t>fit_xy</a:t>
            </a:r>
            <a:r>
              <a:rPr lang="en-US"/>
              <a:t>() function.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B9172-A698-44AD-ABFA-71E3D3AFC09E}"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81941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Explanation: Correct. The R-squared metric is a measure of how much of the variance can be explained by the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B9172-A698-44AD-ABFA-71E3D3AFC09E}"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546365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chemeClr val="tx1"/>
                </a:solidFill>
                <a:effectLst/>
                <a:uLnTx/>
                <a:uFillTx/>
                <a:latin typeface="+mn-lt"/>
                <a:cs typeface="Calibri"/>
                <a:sym typeface="Wingdings" panose="05000000000000000000" pitchFamily="2" charset="2"/>
              </a:rPr>
              <a:t>Our learning objectives for today are</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1200" cap="none" spc="0" normalizeH="0" baseline="0" noProof="0">
              <a:ln>
                <a:noFill/>
              </a:ln>
              <a:solidFill>
                <a:srgbClr val="000000"/>
              </a:solidFill>
              <a:effectLst/>
              <a:uLnTx/>
              <a:uFillTx/>
              <a:latin typeface="Segoe UI"/>
              <a:cs typeface="Segoe UI"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sz="1200" b="0" i="0" u="none" strike="noStrike" kern="1200" cap="none" spc="0" normalizeH="0" baseline="0" noProof="0">
              <a:ln>
                <a:noFill/>
              </a:ln>
              <a:solidFill>
                <a:srgbClr val="000000"/>
              </a:solidFill>
              <a:effectLst/>
              <a:uLnTx/>
              <a:uFillTx/>
              <a:latin typeface="Segoe UI"/>
              <a:cs typeface="Segoe UI" pitchFamily="34" charset="0"/>
            </a:endParaRPr>
          </a:p>
          <a:p>
            <a:pPr marL="171450" indent="-171450">
              <a:buFont typeface="Wingdings" panose="05000000000000000000" pitchFamily="2" charset="2"/>
              <a:buChar char="à"/>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965823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Introduce the module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9/10/2022 3:11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224132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series of 4 episodes, don’t miss the next one!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9/10/2022 3:11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403159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E473F6-D5BC-46D8-9C56-A85E8DA9B946}" type="slidenum">
              <a:rPr kumimoji="0" lang="en-GB"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180004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Introduce the module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9/10/2022 3:11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666547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chemeClr val="tx1"/>
                </a:solidFill>
                <a:effectLst/>
                <a:uLnTx/>
                <a:uFillTx/>
                <a:latin typeface="+mn-lt"/>
                <a:cs typeface="Calibri"/>
                <a:sym typeface="Wingdings" panose="05000000000000000000" pitchFamily="2" charset="2"/>
              </a:rPr>
              <a:t>Our learning objectives for today are</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1200" cap="none" spc="0" normalizeH="0" baseline="0" noProof="0">
              <a:ln>
                <a:noFill/>
              </a:ln>
              <a:solidFill>
                <a:srgbClr val="000000"/>
              </a:solidFill>
              <a:effectLst/>
              <a:uLnTx/>
              <a:uFillTx/>
              <a:latin typeface="Segoe UI"/>
              <a:cs typeface="Segoe UI"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US" sz="1200" b="0" i="0" u="none" strike="noStrike" kern="1200" cap="none" spc="0" normalizeH="0" baseline="0" noProof="0">
              <a:ln>
                <a:noFill/>
              </a:ln>
              <a:solidFill>
                <a:srgbClr val="000000"/>
              </a:solidFill>
              <a:effectLst/>
              <a:uLnTx/>
              <a:uFillTx/>
              <a:latin typeface="Segoe UI"/>
              <a:cs typeface="Segoe UI" pitchFamily="34" charset="0"/>
            </a:endParaRPr>
          </a:p>
          <a:p>
            <a:pPr marL="171450" indent="-171450">
              <a:buFont typeface="Wingdings" panose="05000000000000000000" pitchFamily="2" charset="2"/>
              <a:buChar char="à"/>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698476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926889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5000" lnSpcReduction="20000"/>
          </a:bodyPr>
          <a:lstStyle/>
          <a:p>
            <a:pPr>
              <a:spcBef>
                <a:spcPct val="43750"/>
              </a:spcBef>
              <a:spcAft>
                <a:spcPct val="43750"/>
              </a:spcAft>
            </a:pPr>
            <a:r>
              <a:t>Regression works by establishing a relationship between variables in the data. Characteristics of the thing being observed are known as the </a:t>
            </a:r>
            <a:r>
              <a:rPr i="1"/>
              <a:t>features</a:t>
            </a:r>
            <a:r>
              <a:t>. The variable you're trying to predict is known as the </a:t>
            </a:r>
            <a:r>
              <a:rPr i="1"/>
              <a:t>label</a:t>
            </a:r>
            <a:r>
              <a:t>.</a:t>
            </a:r>
          </a:p>
          <a:p>
            <a:endParaRPr/>
          </a:p>
          <a:p>
            <a:pPr>
              <a:spcBef>
                <a:spcPct val="43750"/>
              </a:spcBef>
              <a:spcAft>
                <a:spcPct val="43750"/>
              </a:spcAft>
            </a:pPr>
            <a:r>
              <a:t>Recall that your company rents bicycles and wants to predict the expected number of rentals in a day. In this example, features include the day of the week and month. The label is the number of bicycle rentals.</a:t>
            </a:r>
          </a:p>
          <a:p>
            <a:endParaRPr/>
          </a:p>
          <a:p>
            <a:pPr>
              <a:spcBef>
                <a:spcPct val="43750"/>
              </a:spcBef>
              <a:spcAft>
                <a:spcPct val="43750"/>
              </a:spcAft>
            </a:pPr>
            <a:r>
              <a:t>To train the model, you'll start with a data sample that contains the features and known values for the label. In this case, you need historical data that includes dates, weather conditions, and the number of bicycle rentals.</a:t>
            </a:r>
          </a:p>
          <a:p>
            <a:endParaRPr/>
          </a:p>
          <a:p>
            <a:pPr>
              <a:spcBef>
                <a:spcPct val="43750"/>
              </a:spcBef>
              <a:spcAft>
                <a:spcPct val="43750"/>
              </a:spcAft>
            </a:pPr>
            <a:r>
              <a:t>You'll then split this data sample into two subsets:</a:t>
            </a:r>
          </a:p>
          <a:p>
            <a:endParaRPr/>
          </a:p>
          <a:p>
            <a:r>
              <a:rPr b="1"/>
              <a:t>A training dataset.</a:t>
            </a:r>
            <a:r>
              <a:t> You'll apply an algorithm that determines a function that encapsulates the relationship between the feature values and the known label values.</a:t>
            </a:r>
          </a:p>
          <a:p>
            <a:endParaRPr/>
          </a:p>
          <a:p>
            <a:r>
              <a:rPr b="1"/>
              <a:t>A validation or test dataset.</a:t>
            </a:r>
            <a:r>
              <a:t> You can use it to evaluate the model by using it to generate predictions for the label and comparing them to the actual known label values.</a:t>
            </a:r>
          </a:p>
          <a:p>
            <a:endParaRPr/>
          </a:p>
          <a:p>
            <a:pPr>
              <a:spcBef>
                <a:spcPct val="43750"/>
              </a:spcBef>
              <a:spcAft>
                <a:spcPct val="43750"/>
              </a:spcAft>
            </a:pPr>
            <a:r>
              <a:t>The use of historic data with known label values to train a model makes regression an example of supervised machine learning.</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lnSpcReduction="10000"/>
          </a:bodyPr>
          <a:lstStyle/>
          <a:p>
            <a:pPr>
              <a:spcBef>
                <a:spcPct val="43750"/>
              </a:spcBef>
              <a:spcAft>
                <a:spcPct val="43750"/>
              </a:spcAft>
            </a:pPr>
            <a:r>
              <a:t>Regression is a technique that uses models to predict a number.</a:t>
            </a:r>
          </a:p>
          <a:p>
            <a:endParaRPr/>
          </a:p>
          <a:p>
            <a:pPr>
              <a:spcBef>
                <a:spcPct val="43750"/>
              </a:spcBef>
              <a:spcAft>
                <a:spcPct val="43750"/>
              </a:spcAft>
            </a:pPr>
            <a:r>
              <a:t>In machine learning, the goal of regression is to create a model that can predict a numeric, quantifiable value. This value can be a price, amount, size, or other scalar number.</a:t>
            </a:r>
          </a:p>
          <a:p>
            <a:endParaRPr/>
          </a:p>
          <a:p>
            <a:pPr>
              <a:spcBef>
                <a:spcPct val="43750"/>
              </a:spcBef>
              <a:spcAft>
                <a:spcPct val="43750"/>
              </a:spcAft>
            </a:pPr>
            <a:r>
              <a:t>Regression is a statistical technique of fundamental importance to science because of its ease of interpretation, robustness, and speed in calculation. Regression models provide an excellent foundation to understanding how more complex machine learning techniques work.</a:t>
            </a:r>
          </a:p>
          <a:p>
            <a:endParaRPr/>
          </a:p>
          <a:p>
            <a:pPr>
              <a:spcBef>
                <a:spcPct val="43750"/>
              </a:spcBef>
              <a:spcAft>
                <a:spcPct val="43750"/>
              </a:spcAft>
            </a:pPr>
            <a:r>
              <a:t>In real-world situations, particularly when little data is available, regression models are useful for making predictions. For example, if a company that rents bicycles wants to predict the expected number of rentals on a day in the future, a regression model can predict this number. The company can create a model by using existing data like the number of bicycles rented on days where the season and day of the week were also recorded.</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extLst>
      <p:ext uri="{BB962C8B-B14F-4D97-AF65-F5344CB8AC3E}">
        <p14:creationId xmlns:p14="http://schemas.microsoft.com/office/powerpoint/2010/main" val="97948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Introduce the module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9/10/2022 3:11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739241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8BD3B-894C-46D2-8C14-D4E3413A162E}"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11667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5.xml"/><Relationship Id="rId4" Type="http://schemas.openxmlformats.org/officeDocument/2006/relationships/image" Target="../media/image10.sv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6.xml"/><Relationship Id="rId4" Type="http://schemas.openxmlformats.org/officeDocument/2006/relationships/image" Target="../media/image27.jpe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6.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33.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6.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6.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6.xml"/><Relationship Id="rId4" Type="http://schemas.openxmlformats.org/officeDocument/2006/relationships/image" Target="../media/image27.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6.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6.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7422CBED-9291-47B4-B045-B3F0CD6F49B4}" type="datetimeFigureOut">
              <a:rPr lang="en-US" smtClean="0"/>
              <a:t>9/10/2022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A538758-EF5E-4CD7-887B-DB054DAE6079}" type="datetimeFigureOut">
              <a:rPr lang="en-US" smtClean="0"/>
              <a:t>9/10/2022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5C72D46-32CD-4801-A520-B4A229E87720}" type="datetimeFigureOut">
              <a:rPr lang="en-US" smtClean="0"/>
              <a:t>9/10/2022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94106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0109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973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41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758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130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81944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7878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28866952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844633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93148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28628912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104918351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97067618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31655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014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869908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874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551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9633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9142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554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78569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1651187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184392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99264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1545020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6543527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259714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235778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45077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0317674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499049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0871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171597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534625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981460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5577843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4751128"/>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9103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399620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0040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96119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336669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642318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2753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38567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1164162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535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584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774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4461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39780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60838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pic>
        <p:nvPicPr>
          <p:cNvPr id="17" name="Picture 16" descr="Logo&#10;&#10;Description automatically generated">
            <a:extLst>
              <a:ext uri="{FF2B5EF4-FFF2-40B4-BE49-F238E27FC236}">
                <a16:creationId xmlns:a16="http://schemas.microsoft.com/office/drawing/2014/main" id="{C6FDF6E3-2D3A-4F56-A187-6A4CD5B014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2894" y="304800"/>
            <a:ext cx="4024312" cy="840521"/>
          </a:xfrm>
          <a:prstGeom prst="rect">
            <a:avLst/>
          </a:prstGeom>
        </p:spPr>
      </p:pic>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55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ver_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6200000">
            <a:off x="2667000" y="-2667001"/>
            <a:ext cx="6858001" cy="12191999"/>
          </a:xfrm>
          <a:prstGeom prst="rect">
            <a:avLst/>
          </a:prstGeom>
        </p:spPr>
      </p:pic>
      <p:pic>
        <p:nvPicPr>
          <p:cNvPr id="4" name="Picture 3" descr="Microsoft Ignite">
            <a:extLst>
              <a:ext uri="{FF2B5EF4-FFF2-40B4-BE49-F238E27FC236}">
                <a16:creationId xmlns:a16="http://schemas.microsoft.com/office/drawing/2014/main" id="{E4331205-A281-8347-98B5-A61FE2892D6F}"/>
              </a:ext>
            </a:extLst>
          </p:cNvPr>
          <p:cNvPicPr>
            <a:picLocks noChangeAspect="1"/>
          </p:cNvPicPr>
          <p:nvPr userDrawn="1"/>
        </p:nvPicPr>
        <p:blipFill>
          <a:blip r:embed="rId3"/>
          <a:stretch>
            <a:fillRect/>
          </a:stretch>
        </p:blipFill>
        <p:spPr bwMode="white">
          <a:xfrm>
            <a:off x="0" y="2235574"/>
            <a:ext cx="4208095" cy="2386850"/>
          </a:xfrm>
          <a:prstGeom prst="rect">
            <a:avLst/>
          </a:prstGeom>
        </p:spPr>
      </p:pic>
      <p:pic>
        <p:nvPicPr>
          <p:cNvPr id="12" name="MS logo white - EMF" descr="Microsoft logo white text version">
            <a:extLst>
              <a:ext uri="{FF2B5EF4-FFF2-40B4-BE49-F238E27FC236}">
                <a16:creationId xmlns:a16="http://schemas.microsoft.com/office/drawing/2014/main" id="{C4303FEB-00EB-724B-8D30-ED90558A75F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836164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00632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1581483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1928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1769124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452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0759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D08A43E-247A-4966-A135-74CE26059EC4}" type="datetimeFigureOut">
              <a:rPr lang="en-US" smtClean="0"/>
              <a:t>9/10/2022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938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567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4532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0971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5458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82173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2067490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6485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921082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5640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948414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700908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720544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791720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759829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4543255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13344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634194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944853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8370078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ct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1238789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ct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ct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8351845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35264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468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959236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64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403208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1"/>
          </a:solidFill>
        </p:spPr>
        <p:txBody>
          <a:bodyPr wrap="square" lIns="288000" tIns="288000" rIns="288000" bIns="288000" rtlCol="0">
            <a:noAutofit/>
          </a:bodyPr>
          <a:lstStyle>
            <a:defPPr>
              <a:defRPr lang="en-US"/>
            </a:defP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defPPr>
              <a:defRPr lang="en-US"/>
            </a:defP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defPPr>
              <a:defRPr lang="en-US"/>
            </a:defP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defPPr>
              <a:defRPr lang="en-US"/>
            </a:defP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defPPr>
              <a:defRPr lang="en-US"/>
            </a:defP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defPPr>
              <a:defRPr lang="en-US"/>
            </a:defP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defPPr>
              <a:defRPr lang="en-US"/>
            </a:defP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defPPr>
              <a:defRPr lang="en-US"/>
            </a:defP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336446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91735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376353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9752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57400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992446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78907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exercise_layout">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FF9349"/>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20746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_layout">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3239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1022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412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777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_layout">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7321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56200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pic>
        <p:nvPicPr>
          <p:cNvPr id="17" name="Picture 16" descr="Logo&#10;&#10;Description automatically generated">
            <a:extLst>
              <a:ext uri="{FF2B5EF4-FFF2-40B4-BE49-F238E27FC236}">
                <a16:creationId xmlns:a16="http://schemas.microsoft.com/office/drawing/2014/main" id="{C6FDF6E3-2D3A-4F56-A187-6A4CD5B014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2894" y="304800"/>
            <a:ext cx="4024312" cy="840521"/>
          </a:xfrm>
          <a:prstGeom prst="rect">
            <a:avLst/>
          </a:prstGeom>
        </p:spPr>
      </p:pic>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7133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71010C-9A5C-4E43-89EF-84A2A0A01A9F}"/>
              </a:ext>
            </a:extLst>
          </p:cNvPr>
          <p:cNvSpPr txBox="1"/>
          <p:nvPr userDrawn="1"/>
        </p:nvSpPr>
        <p:spPr>
          <a:xfrm>
            <a:off x="4606721" y="4638368"/>
            <a:ext cx="6685321" cy="646331"/>
          </a:xfrm>
          <a:prstGeom prst="rect">
            <a:avLst/>
          </a:prstGeom>
          <a:noFill/>
        </p:spPr>
        <p:txBody>
          <a:bodyPr wrap="square">
            <a:spAutoFit/>
          </a:bodyPr>
          <a:lstStyle>
            <a:defPPr>
              <a:defRPr lang="en-US"/>
            </a:defPPr>
          </a:lstStyle>
          <a:p>
            <a:r>
              <a:rPr lang="en-US" sz="3600"/>
              <a:t>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54656755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151712232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86462967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Quote 3">
    <p:bg>
      <p:bgPr>
        <a:solidFill>
          <a:schemeClr val="tx1"/>
        </a:solidFill>
        <a:effectLst/>
      </p:bgPr>
    </p:bg>
    <p:spTree>
      <p:nvGrpSpPr>
        <p:cNvPr id="1" name=""/>
        <p:cNvGrpSpPr/>
        <p:nvPr/>
      </p:nvGrpSpPr>
      <p:grpSpPr>
        <a:xfrm>
          <a:off x="0" y="0"/>
          <a:ext cx="0" cy="0"/>
          <a:chOff x="0" y="0"/>
          <a:chExt cx="0" cy="0"/>
        </a:xfrm>
      </p:grpSpPr>
      <p:pic>
        <p:nvPicPr>
          <p:cNvPr id="26" name="Picture 25" descr="Rectangle&#10;&#10;Description automatically generated">
            <a:extLst>
              <a:ext uri="{FF2B5EF4-FFF2-40B4-BE49-F238E27FC236}">
                <a16:creationId xmlns:a16="http://schemas.microsoft.com/office/drawing/2014/main" id="{B5E2F1E6-B734-43F0-A1BC-68F9C5B012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61174"/>
            <a:ext cx="7911111" cy="2996825"/>
          </a:xfrm>
          <a:prstGeom prst="rect">
            <a:avLst/>
          </a:prstGeom>
        </p:spPr>
      </p:pic>
      <p:sp>
        <p:nvSpPr>
          <p:cNvPr id="5" name="Picture Placeholder 4">
            <a:extLst>
              <a:ext uri="{FF2B5EF4-FFF2-40B4-BE49-F238E27FC236}">
                <a16:creationId xmlns:a16="http://schemas.microsoft.com/office/drawing/2014/main" id="{60A5779E-FEE8-483B-AA6D-831C32E574AE}"/>
              </a:ext>
            </a:extLst>
          </p:cNvPr>
          <p:cNvSpPr>
            <a:spLocks noGrp="1"/>
          </p:cNvSpPr>
          <p:nvPr>
            <p:ph type="pic" sz="quarter" idx="14"/>
          </p:nvPr>
        </p:nvSpPr>
        <p:spPr>
          <a:xfrm>
            <a:off x="7804298" y="1"/>
            <a:ext cx="4387702" cy="6857999"/>
          </a:xfrm>
        </p:spPr>
        <p:txBody>
          <a:bodyPr/>
          <a:lstStyle/>
          <a:p>
            <a:r>
              <a:rPr lang="en-US"/>
              <a:t>Click icon to add picture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5">
            <a:extLst>
              <a:ext uri="{FF2B5EF4-FFF2-40B4-BE49-F238E27FC236}">
                <a16:creationId xmlns:a16="http://schemas.microsoft.com/office/drawing/2014/main" id="{1D45940A-3419-443D-88E6-2CB766536573}"/>
              </a:ext>
            </a:extLst>
          </p:cNvPr>
          <p:cNvSpPr>
            <a:spLocks noGrp="1"/>
          </p:cNvSpPr>
          <p:nvPr>
            <p:ph type="body" sz="quarter" idx="12" hasCustomPrompt="1"/>
          </p:nvPr>
        </p:nvSpPr>
        <p:spPr>
          <a:xfrm>
            <a:off x="928243" y="2087087"/>
            <a:ext cx="5479645" cy="553998"/>
          </a:xfrm>
        </p:spPr>
        <p:txBody>
          <a:bodyPr/>
          <a:lstStyle>
            <a:lvl1pPr marL="0" indent="0" algn="l">
              <a:buNone/>
              <a:defRPr sz="3600">
                <a:solidFill>
                  <a:schemeClr val="bg1"/>
                </a:solidFill>
                <a:latin typeface="+mj-lt"/>
              </a:defRPr>
            </a:lvl1pPr>
          </a:lstStyle>
          <a:p>
            <a:pPr lvl="0"/>
            <a:r>
              <a:rPr lang="en-US"/>
              <a:t>“Insert quote text here.”</a:t>
            </a:r>
          </a:p>
        </p:txBody>
      </p:sp>
      <p:sp>
        <p:nvSpPr>
          <p:cNvPr id="9" name="Text Placeholder 6">
            <a:extLst>
              <a:ext uri="{FF2B5EF4-FFF2-40B4-BE49-F238E27FC236}">
                <a16:creationId xmlns:a16="http://schemas.microsoft.com/office/drawing/2014/main" id="{F4E3281E-417B-4068-9962-C02645E3C584}"/>
              </a:ext>
            </a:extLst>
          </p:cNvPr>
          <p:cNvSpPr>
            <a:spLocks noGrp="1"/>
          </p:cNvSpPr>
          <p:nvPr>
            <p:ph type="body" sz="quarter" idx="10" hasCustomPrompt="1"/>
          </p:nvPr>
        </p:nvSpPr>
        <p:spPr>
          <a:xfrm>
            <a:off x="928243" y="2832236"/>
            <a:ext cx="3678767" cy="319765"/>
          </a:xfrm>
        </p:spPr>
        <p:txBody>
          <a:bodyPr/>
          <a:lstStyle>
            <a:lvl1pPr marL="0" indent="0">
              <a:buNone/>
              <a:defRPr sz="18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a:t>
            </a:r>
          </a:p>
        </p:txBody>
      </p:sp>
      <p:sp>
        <p:nvSpPr>
          <p:cNvPr id="10" name="Text Placeholder 6">
            <a:extLst>
              <a:ext uri="{FF2B5EF4-FFF2-40B4-BE49-F238E27FC236}">
                <a16:creationId xmlns:a16="http://schemas.microsoft.com/office/drawing/2014/main" id="{8B7DA5EE-03EE-416B-A688-FD15CA1A7D06}"/>
              </a:ext>
            </a:extLst>
          </p:cNvPr>
          <p:cNvSpPr>
            <a:spLocks noGrp="1"/>
          </p:cNvSpPr>
          <p:nvPr>
            <p:ph type="body" sz="quarter" idx="13" hasCustomPrompt="1"/>
          </p:nvPr>
        </p:nvSpPr>
        <p:spPr>
          <a:xfrm>
            <a:off x="928243" y="3152001"/>
            <a:ext cx="3678767" cy="276999"/>
          </a:xfrm>
        </p:spPr>
        <p:txBody>
          <a:bodyPr/>
          <a:lstStyle>
            <a:lvl1pPr marL="0" indent="0">
              <a:buNone/>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Job title or another attribute</a:t>
            </a:r>
          </a:p>
        </p:txBody>
      </p:sp>
      <p:sp>
        <p:nvSpPr>
          <p:cNvPr id="24" name="Oval 23">
            <a:extLst>
              <a:ext uri="{FF2B5EF4-FFF2-40B4-BE49-F238E27FC236}">
                <a16:creationId xmlns:a16="http://schemas.microsoft.com/office/drawing/2014/main" id="{580B3C21-F4BA-443F-AFAB-ED4D9CD155D6}"/>
              </a:ext>
            </a:extLst>
          </p:cNvPr>
          <p:cNvSpPr/>
          <p:nvPr userDrawn="1"/>
        </p:nvSpPr>
        <p:spPr bwMode="auto">
          <a:xfrm>
            <a:off x="-251798" y="3861174"/>
            <a:ext cx="182880" cy="18288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4648ECA7-11B0-4293-90B2-26F4270A01E1}"/>
              </a:ext>
            </a:extLst>
          </p:cNvPr>
          <p:cNvSpPr/>
          <p:nvPr userDrawn="1"/>
        </p:nvSpPr>
        <p:spPr bwMode="auto">
          <a:xfrm>
            <a:off x="-182880" y="4581128"/>
            <a:ext cx="182880" cy="18288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077408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1000"/>
                                  </p:stCondLst>
                                  <p:childTnLst>
                                    <p:animMotion origin="layout" path="M -0.00091 -0.00116 L 0.09492 0.16458 L 0.09935 0.1706 L 0.11002 0.17755 L 0.1168 0.18356 L 0.12825 0.18727 L 0.13997 0.19282 L 0.15143 0.1919 L 0.53841 0.19005 L 0.55325 0.19653 L 0.56419 0.20394 L 0.57305 0.21088 L 0.5819 0.22153 L 0.60013 0.25069 L 0.61393 0.27384 L 0.63476 0.30995 L 0.64023 0.31875 " pathEditMode="relative" ptsTypes="AAAAAAAAAAAAAAAAA">
                                      <p:cBhvr>
                                        <p:cTn id="6" dur="8000" fill="hold"/>
                                        <p:tgtEl>
                                          <p:spTgt spid="27"/>
                                        </p:tgtEl>
                                        <p:attrNameLst>
                                          <p:attrName>ppt_x</p:attrName>
                                          <p:attrName>ppt_y</p:attrName>
                                        </p:attrNameLst>
                                      </p:cBhvr>
                                    </p:animMotion>
                                  </p:childTnLst>
                                </p:cTn>
                              </p:par>
                              <p:par>
                                <p:cTn id="7" presetID="0" presetClass="path" presetSubtype="0" repeatCount="indefinite" fill="hold" grpId="0" nodeType="withEffect">
                                  <p:stCondLst>
                                    <p:cond delay="2500"/>
                                  </p:stCondLst>
                                  <p:childTnLst>
                                    <p:animMotion origin="layout" path="M -0.00026 -0.0007 L 0.05286 0.09213 L 0.06719 0.11666 L 0.07279 0.13611 L 0.07604 0.15694 L 0.07695 0.17778 L 0.07591 0.19213 L 0.07409 0.20231 L 0.06784 0.21898 L 0.06185 0.23194 L 0.05221 0.25139 L 0.04036 0.27176 L 0.01849 0.30972 L 0.01302 0.31852 " pathEditMode="relative" ptsTypes="AAAAAAAAAAAAAA">
                                      <p:cBhvr>
                                        <p:cTn id="8" dur="7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9EE97828-E84D-4107-A56F-675699A701D7}" type="datetimeFigureOut">
              <a:rPr lang="en-US" smtClean="0"/>
              <a:t>9/10/2022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47BB6E20-3019-4FF7-894D-E680A06D6966}" type="datetimeFigureOut">
              <a:rPr lang="en-US" smtClean="0"/>
              <a:t>9/10/2022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CC545C8B-92D5-4075-82DD-6923F35A6268}" type="datetimeFigureOut">
              <a:rPr lang="en-US" smtClean="0"/>
              <a:t>9/10/2022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6D0F8AB8-E642-4B51-ACF7-EB35DF55508C}" type="datetimeFigureOut">
              <a:rPr lang="en-US" smtClean="0"/>
              <a:t>9/10/2022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F5FF8337-EFDA-4B9A-A862-DF89DE0C8535}" type="datetimeFigureOut">
              <a:rPr lang="en-US" smtClean="0"/>
              <a:t>9/10/2022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9B448B7-C002-4A20-9003-4D34955D29A0}" type="datetimeFigureOut">
              <a:rPr lang="en-US" smtClean="0"/>
              <a:t>9/10/2022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3042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A8C73690-EFE3-49FA-AAD3-506F919F8A89}" type="datetimeFigureOut">
              <a:rPr lang="en-US" smtClean="0"/>
              <a:t>9/10/2022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2733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6261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image" Target="../media/image1.emf"/><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theme" Target="../theme/theme3.xml"/><Relationship Id="rId8" Type="http://schemas.openxmlformats.org/officeDocument/2006/relationships/slideLayout" Target="../slideLayouts/slideLayout67.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image" Target="../media/image1.emf"/><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theme" Target="../theme/theme4.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slideLayout" Target="../slideLayouts/slideLayout185.xml"/><Relationship Id="rId47" Type="http://schemas.openxmlformats.org/officeDocument/2006/relationships/slideLayout" Target="../slideLayouts/slideLayout190.xml"/><Relationship Id="rId50" Type="http://schemas.openxmlformats.org/officeDocument/2006/relationships/theme" Target="../theme/theme5.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9" Type="http://schemas.openxmlformats.org/officeDocument/2006/relationships/slideLayout" Target="../slideLayouts/slideLayout172.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45" Type="http://schemas.openxmlformats.org/officeDocument/2006/relationships/slideLayout" Target="../slideLayouts/slideLayout188.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49" Type="http://schemas.openxmlformats.org/officeDocument/2006/relationships/slideLayout" Target="../slideLayouts/slideLayout192.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4" Type="http://schemas.openxmlformats.org/officeDocument/2006/relationships/slideLayout" Target="../slideLayouts/slideLayout187.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slideLayout" Target="../slideLayouts/slideLayout186.xml"/><Relationship Id="rId48" Type="http://schemas.openxmlformats.org/officeDocument/2006/relationships/slideLayout" Target="../slideLayouts/slideLayout191.xml"/><Relationship Id="rId8" Type="http://schemas.openxmlformats.org/officeDocument/2006/relationships/slideLayout" Target="../slideLayouts/slideLayout151.xml"/><Relationship Id="rId51" Type="http://schemas.openxmlformats.org/officeDocument/2006/relationships/image" Target="../media/image1.emf"/><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 Id="rId46" Type="http://schemas.openxmlformats.org/officeDocument/2006/relationships/slideLayout" Target="../slideLayouts/slideLayout189.xml"/><Relationship Id="rId20" Type="http://schemas.openxmlformats.org/officeDocument/2006/relationships/slideLayout" Target="../slideLayouts/slideLayout163.xml"/><Relationship Id="rId41" Type="http://schemas.openxmlformats.org/officeDocument/2006/relationships/slideLayout" Target="../slideLayouts/slideLayout184.xml"/><Relationship Id="rId1" Type="http://schemas.openxmlformats.org/officeDocument/2006/relationships/slideLayout" Target="../slideLayouts/slideLayout144.xml"/><Relationship Id="rId6" Type="http://schemas.openxmlformats.org/officeDocument/2006/relationships/slideLayout" Target="../slideLayouts/slideLayout14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9" Type="http://schemas.openxmlformats.org/officeDocument/2006/relationships/slideLayout" Target="../slideLayouts/slideLayout231.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42" Type="http://schemas.openxmlformats.org/officeDocument/2006/relationships/slideLayout" Target="../slideLayouts/slideLayout234.xml"/><Relationship Id="rId47" Type="http://schemas.openxmlformats.org/officeDocument/2006/relationships/slideLayout" Target="../slideLayouts/slideLayout239.xml"/><Relationship Id="rId50" Type="http://schemas.openxmlformats.org/officeDocument/2006/relationships/slideLayout" Target="../slideLayouts/slideLayout242.xml"/><Relationship Id="rId55" Type="http://schemas.openxmlformats.org/officeDocument/2006/relationships/image" Target="../media/image1.emf"/><Relationship Id="rId7" Type="http://schemas.openxmlformats.org/officeDocument/2006/relationships/slideLayout" Target="../slideLayouts/slideLayout19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9" Type="http://schemas.openxmlformats.org/officeDocument/2006/relationships/slideLayout" Target="../slideLayouts/slideLayout221.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40" Type="http://schemas.openxmlformats.org/officeDocument/2006/relationships/slideLayout" Target="../slideLayouts/slideLayout232.xml"/><Relationship Id="rId45" Type="http://schemas.openxmlformats.org/officeDocument/2006/relationships/slideLayout" Target="../slideLayouts/slideLayout237.xml"/><Relationship Id="rId53" Type="http://schemas.openxmlformats.org/officeDocument/2006/relationships/slideLayout" Target="../slideLayouts/slideLayout245.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4" Type="http://schemas.openxmlformats.org/officeDocument/2006/relationships/slideLayout" Target="../slideLayouts/slideLayout236.xml"/><Relationship Id="rId52" Type="http://schemas.openxmlformats.org/officeDocument/2006/relationships/slideLayout" Target="../slideLayouts/slideLayout244.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 Id="rId43" Type="http://schemas.openxmlformats.org/officeDocument/2006/relationships/slideLayout" Target="../slideLayouts/slideLayout235.xml"/><Relationship Id="rId48" Type="http://schemas.openxmlformats.org/officeDocument/2006/relationships/slideLayout" Target="../slideLayouts/slideLayout240.xml"/><Relationship Id="rId8" Type="http://schemas.openxmlformats.org/officeDocument/2006/relationships/slideLayout" Target="../slideLayouts/slideLayout200.xml"/><Relationship Id="rId51" Type="http://schemas.openxmlformats.org/officeDocument/2006/relationships/slideLayout" Target="../slideLayouts/slideLayout243.xml"/><Relationship Id="rId3" Type="http://schemas.openxmlformats.org/officeDocument/2006/relationships/slideLayout" Target="../slideLayouts/slideLayout195.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slideLayout" Target="../slideLayouts/slideLayout230.xml"/><Relationship Id="rId46" Type="http://schemas.openxmlformats.org/officeDocument/2006/relationships/slideLayout" Target="../slideLayouts/slideLayout238.xml"/><Relationship Id="rId20" Type="http://schemas.openxmlformats.org/officeDocument/2006/relationships/slideLayout" Target="../slideLayouts/slideLayout212.xml"/><Relationship Id="rId41" Type="http://schemas.openxmlformats.org/officeDocument/2006/relationships/slideLayout" Target="../slideLayouts/slideLayout233.xml"/><Relationship Id="rId54" Type="http://schemas.openxmlformats.org/officeDocument/2006/relationships/theme" Target="../theme/theme6.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49" Type="http://schemas.openxmlformats.org/officeDocument/2006/relationships/slideLayout" Target="../slideLayouts/slideLayout2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53.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theme" Target="../theme/theme7.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9/10/2022</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332"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142" r:id="rId1"/>
    <p:sldLayoutId id="2147485143" r:id="rId2"/>
    <p:sldLayoutId id="2147485144" r:id="rId3"/>
    <p:sldLayoutId id="2147485145" r:id="rId4"/>
    <p:sldLayoutId id="2147485146" r:id="rId5"/>
    <p:sldLayoutId id="2147485147" r:id="rId6"/>
    <p:sldLayoutId id="2147485148" r:id="rId7"/>
    <p:sldLayoutId id="2147485149" r:id="rId8"/>
    <p:sldLayoutId id="2147485150" r:id="rId9"/>
    <p:sldLayoutId id="2147485151" r:id="rId10"/>
    <p:sldLayoutId id="2147485152" r:id="rId11"/>
    <p:sldLayoutId id="2147485153" r:id="rId12"/>
    <p:sldLayoutId id="2147485154" r:id="rId13"/>
    <p:sldLayoutId id="2147485155" r:id="rId14"/>
    <p:sldLayoutId id="2147485156" r:id="rId15"/>
    <p:sldLayoutId id="2147485157" r:id="rId16"/>
    <p:sldLayoutId id="2147485158" r:id="rId17"/>
    <p:sldLayoutId id="2147485159" r:id="rId18"/>
    <p:sldLayoutId id="2147485160" r:id="rId19"/>
    <p:sldLayoutId id="2147485161" r:id="rId20"/>
    <p:sldLayoutId id="2147485162" r:id="rId21"/>
    <p:sldLayoutId id="2147485163" r:id="rId22"/>
    <p:sldLayoutId id="2147485164" r:id="rId23"/>
    <p:sldLayoutId id="2147485165" r:id="rId24"/>
    <p:sldLayoutId id="2147485166" r:id="rId25"/>
    <p:sldLayoutId id="2147485167" r:id="rId26"/>
    <p:sldLayoutId id="2147485168" r:id="rId27"/>
    <p:sldLayoutId id="2147485169" r:id="rId28"/>
    <p:sldLayoutId id="2147485170" r:id="rId29"/>
    <p:sldLayoutId id="2147485171" r:id="rId30"/>
    <p:sldLayoutId id="2147485172" r:id="rId31"/>
    <p:sldLayoutId id="2147485173" r:id="rId32"/>
    <p:sldLayoutId id="2147485174" r:id="rId33"/>
    <p:sldLayoutId id="2147485175" r:id="rId34"/>
    <p:sldLayoutId id="2147485176" r:id="rId35"/>
    <p:sldLayoutId id="2147485177" r:id="rId36"/>
    <p:sldLayoutId id="2147485178" r:id="rId37"/>
    <p:sldLayoutId id="2147485179" r:id="rId38"/>
    <p:sldLayoutId id="2147485180" r:id="rId39"/>
    <p:sldLayoutId id="2147485181" r:id="rId40"/>
    <p:sldLayoutId id="2147485182" r:id="rId41"/>
    <p:sldLayoutId id="2147485183"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 id="2147485200" r:id="rId16"/>
    <p:sldLayoutId id="2147485201" r:id="rId17"/>
    <p:sldLayoutId id="2147485202" r:id="rId18"/>
    <p:sldLayoutId id="2147485203" r:id="rId19"/>
    <p:sldLayoutId id="2147485204" r:id="rId20"/>
    <p:sldLayoutId id="2147485205" r:id="rId21"/>
    <p:sldLayoutId id="2147485206" r:id="rId22"/>
    <p:sldLayoutId id="2147485207" r:id="rId23"/>
    <p:sldLayoutId id="2147485208" r:id="rId24"/>
    <p:sldLayoutId id="2147485209" r:id="rId25"/>
    <p:sldLayoutId id="2147485210" r:id="rId26"/>
    <p:sldLayoutId id="2147485211" r:id="rId27"/>
    <p:sldLayoutId id="2147485212" r:id="rId28"/>
    <p:sldLayoutId id="2147485213" r:id="rId29"/>
    <p:sldLayoutId id="2147485214" r:id="rId30"/>
    <p:sldLayoutId id="2147485215" r:id="rId31"/>
    <p:sldLayoutId id="2147485216" r:id="rId32"/>
    <p:sldLayoutId id="2147485217" r:id="rId33"/>
    <p:sldLayoutId id="2147485218" r:id="rId34"/>
    <p:sldLayoutId id="2147485219" r:id="rId35"/>
    <p:sldLayoutId id="2147485220" r:id="rId36"/>
    <p:sldLayoutId id="2147485221" r:id="rId37"/>
    <p:sldLayoutId id="2147485222" r:id="rId38"/>
    <p:sldLayoutId id="2147485223" r:id="rId39"/>
    <p:sldLayoutId id="2147485224" r:id="rId40"/>
    <p:sldLayoutId id="2147485225" r:id="rId41"/>
    <p:sldLayoutId id="2147485226"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1"/>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806881644"/>
      </p:ext>
    </p:extLst>
  </p:cSld>
  <p:clrMap bg1="lt1" tx1="dk1" bg2="lt2" tx2="dk2" accent1="accent1" accent2="accent2" accent3="accent3" accent4="accent4" accent5="accent5" accent6="accent6" hlink="hlink" folHlink="folHlink"/>
  <p:sldLayoutIdLst>
    <p:sldLayoutId id="2147485229" r:id="rId1"/>
    <p:sldLayoutId id="2147485230" r:id="rId2"/>
    <p:sldLayoutId id="2147485231" r:id="rId3"/>
    <p:sldLayoutId id="2147485232" r:id="rId4"/>
    <p:sldLayoutId id="2147485233" r:id="rId5"/>
    <p:sldLayoutId id="2147485234" r:id="rId6"/>
    <p:sldLayoutId id="2147485235" r:id="rId7"/>
    <p:sldLayoutId id="2147485236" r:id="rId8"/>
    <p:sldLayoutId id="2147485237" r:id="rId9"/>
    <p:sldLayoutId id="2147485238" r:id="rId10"/>
    <p:sldLayoutId id="2147485239" r:id="rId11"/>
    <p:sldLayoutId id="2147485240" r:id="rId12"/>
    <p:sldLayoutId id="2147485241" r:id="rId13"/>
    <p:sldLayoutId id="2147485242" r:id="rId14"/>
    <p:sldLayoutId id="2147485243" r:id="rId15"/>
    <p:sldLayoutId id="2147485244" r:id="rId16"/>
    <p:sldLayoutId id="2147485245" r:id="rId17"/>
    <p:sldLayoutId id="2147485246" r:id="rId18"/>
    <p:sldLayoutId id="2147485247" r:id="rId19"/>
    <p:sldLayoutId id="2147485248" r:id="rId20"/>
    <p:sldLayoutId id="2147485249" r:id="rId21"/>
    <p:sldLayoutId id="2147485250" r:id="rId22"/>
    <p:sldLayoutId id="2147485251" r:id="rId23"/>
    <p:sldLayoutId id="2147485252" r:id="rId24"/>
    <p:sldLayoutId id="2147485253" r:id="rId25"/>
    <p:sldLayoutId id="2147485254" r:id="rId26"/>
    <p:sldLayoutId id="2147485255" r:id="rId27"/>
    <p:sldLayoutId id="2147485256" r:id="rId28"/>
    <p:sldLayoutId id="2147485257" r:id="rId29"/>
    <p:sldLayoutId id="2147485258" r:id="rId30"/>
    <p:sldLayoutId id="2147485259" r:id="rId31"/>
    <p:sldLayoutId id="2147485260" r:id="rId32"/>
    <p:sldLayoutId id="2147485261" r:id="rId33"/>
    <p:sldLayoutId id="2147485262" r:id="rId34"/>
    <p:sldLayoutId id="2147485263" r:id="rId35"/>
    <p:sldLayoutId id="2147485264" r:id="rId36"/>
    <p:sldLayoutId id="2147485265" r:id="rId37"/>
    <p:sldLayoutId id="2147485266" r:id="rId38"/>
    <p:sldLayoutId id="2147485267" r:id="rId39"/>
    <p:sldLayoutId id="2147485268" r:id="rId40"/>
    <p:sldLayoutId id="2147485269" r:id="rId41"/>
    <p:sldLayoutId id="2147485270" r:id="rId42"/>
    <p:sldLayoutId id="2147485271" r:id="rId43"/>
    <p:sldLayoutId id="2147485272" r:id="rId44"/>
    <p:sldLayoutId id="2147485273" r:id="rId45"/>
    <p:sldLayoutId id="2147485274" r:id="rId46"/>
    <p:sldLayoutId id="2147485275" r:id="rId47"/>
    <p:sldLayoutId id="2147485276" r:id="rId48"/>
    <p:sldLayoutId id="2147485277" r:id="rId49"/>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5">
            <a:extLst>
              <a:ext uri="{28A0092B-C50C-407E-A947-70E740481C1C}">
                <a14:useLocalDpi xmlns:a14="http://schemas.microsoft.com/office/drawing/2010/main"/>
              </a:ext>
            </a:extLst>
          </a:blip>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4253910691"/>
      </p:ext>
    </p:extLst>
  </p:cSld>
  <p:clrMap bg1="lt1" tx1="dk1" bg2="lt2" tx2="dk2" accent1="accent1" accent2="accent2" accent3="accent3" accent4="accent4" accent5="accent5" accent6="accent6" hlink="hlink" folHlink="folHlink"/>
  <p:sldLayoutIdLst>
    <p:sldLayoutId id="2147485279" r:id="rId1"/>
    <p:sldLayoutId id="2147485280" r:id="rId2"/>
    <p:sldLayoutId id="2147485281" r:id="rId3"/>
    <p:sldLayoutId id="2147485282" r:id="rId4"/>
    <p:sldLayoutId id="2147485283" r:id="rId5"/>
    <p:sldLayoutId id="2147485284" r:id="rId6"/>
    <p:sldLayoutId id="2147485285" r:id="rId7"/>
    <p:sldLayoutId id="2147485286" r:id="rId8"/>
    <p:sldLayoutId id="2147485287" r:id="rId9"/>
    <p:sldLayoutId id="2147485288" r:id="rId10"/>
    <p:sldLayoutId id="2147485289" r:id="rId11"/>
    <p:sldLayoutId id="2147485290" r:id="rId12"/>
    <p:sldLayoutId id="2147485291" r:id="rId13"/>
    <p:sldLayoutId id="2147485292" r:id="rId14"/>
    <p:sldLayoutId id="2147485293" r:id="rId15"/>
    <p:sldLayoutId id="2147485294" r:id="rId16"/>
    <p:sldLayoutId id="2147485295" r:id="rId17"/>
    <p:sldLayoutId id="2147485296" r:id="rId18"/>
    <p:sldLayoutId id="2147485297" r:id="rId19"/>
    <p:sldLayoutId id="2147485298" r:id="rId20"/>
    <p:sldLayoutId id="2147485299" r:id="rId21"/>
    <p:sldLayoutId id="2147485300" r:id="rId22"/>
    <p:sldLayoutId id="2147485301" r:id="rId23"/>
    <p:sldLayoutId id="2147485302" r:id="rId24"/>
    <p:sldLayoutId id="2147485303" r:id="rId25"/>
    <p:sldLayoutId id="2147485304" r:id="rId26"/>
    <p:sldLayoutId id="2147485305" r:id="rId27"/>
    <p:sldLayoutId id="2147485306" r:id="rId28"/>
    <p:sldLayoutId id="2147485307" r:id="rId29"/>
    <p:sldLayoutId id="2147485308" r:id="rId30"/>
    <p:sldLayoutId id="2147485309" r:id="rId31"/>
    <p:sldLayoutId id="2147485310" r:id="rId32"/>
    <p:sldLayoutId id="2147485311" r:id="rId33"/>
    <p:sldLayoutId id="2147485312" r:id="rId34"/>
    <p:sldLayoutId id="2147485313" r:id="rId35"/>
    <p:sldLayoutId id="2147485314" r:id="rId36"/>
    <p:sldLayoutId id="2147485315" r:id="rId37"/>
    <p:sldLayoutId id="2147485316" r:id="rId38"/>
    <p:sldLayoutId id="2147485317" r:id="rId39"/>
    <p:sldLayoutId id="2147485318" r:id="rId40"/>
    <p:sldLayoutId id="2147485319" r:id="rId41"/>
    <p:sldLayoutId id="2147485320" r:id="rId42"/>
    <p:sldLayoutId id="2147485321" r:id="rId43"/>
    <p:sldLayoutId id="2147485322" r:id="rId44"/>
    <p:sldLayoutId id="2147485323" r:id="rId45"/>
    <p:sldLayoutId id="2147485324" r:id="rId46"/>
    <p:sldLayoutId id="2147485325" r:id="rId47"/>
    <p:sldLayoutId id="2147485326" r:id="rId48"/>
    <p:sldLayoutId id="2147485327" r:id="rId49"/>
    <p:sldLayoutId id="2147485328" r:id="rId50"/>
    <p:sldLayoutId id="2147485329" r:id="rId51"/>
    <p:sldLayoutId id="2147485330" r:id="rId52"/>
    <p:sldLayoutId id="2147485331" r:id="rId53"/>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192.xml"/><Relationship Id="rId5" Type="http://schemas.openxmlformats.org/officeDocument/2006/relationships/image" Target="../media/image44.png"/><Relationship Id="rId4" Type="http://schemas.openxmlformats.org/officeDocument/2006/relationships/image" Target="../media/image4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42.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43.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2.xml"/></Relationships>
</file>

<file path=ppt/slides/_rels/slide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2.xml"/></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2.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52.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2.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5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4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43.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43.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43.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04.xml"/><Relationship Id="rId5" Type="http://schemas.openxmlformats.org/officeDocument/2006/relationships/image" Target="../media/image47.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04.xml"/><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04.xml"/><Relationship Id="rId5" Type="http://schemas.openxmlformats.org/officeDocument/2006/relationships/image" Target="../media/image47.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04.xml"/><Relationship Id="rId5" Type="http://schemas.openxmlformats.org/officeDocument/2006/relationships/image" Target="../media/image47.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48CF7C4-767E-4594-A766-1BF05607ACD3}"/>
              </a:ext>
            </a:extLst>
          </p:cNvPr>
          <p:cNvSpPr>
            <a:spLocks noGrp="1"/>
          </p:cNvSpPr>
          <p:nvPr>
            <p:ph type="title" hasCustomPrompt="1"/>
          </p:nvPr>
        </p:nvSpPr>
        <p:spPr>
          <a:xfrm>
            <a:off x="517222" y="1072762"/>
            <a:ext cx="5435599" cy="2031325"/>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sz="4400">
                <a:latin typeface="Yu Gothic UI Light" panose="020B0300000000000000" pitchFamily="34" charset="-128"/>
                <a:ea typeface="Yu Gothic UI Light" panose="020B0300000000000000" pitchFamily="34" charset="-128"/>
                <a:cs typeface="Segoe UI"/>
              </a:rPr>
              <a:t>Introduction to regression models using R and </a:t>
            </a:r>
            <a:r>
              <a:rPr lang="en-US" sz="4400" err="1">
                <a:latin typeface="Yu Gothic UI Light" panose="020B0300000000000000" pitchFamily="34" charset="-128"/>
                <a:ea typeface="Yu Gothic UI Light" panose="020B0300000000000000" pitchFamily="34" charset="-128"/>
                <a:cs typeface="Segoe UI"/>
              </a:rPr>
              <a:t>Tidymodels</a:t>
            </a:r>
          </a:p>
        </p:txBody>
      </p:sp>
      <p:sp>
        <p:nvSpPr>
          <p:cNvPr id="13" name="Text Placeholder 13">
            <a:extLst>
              <a:ext uri="{FF2B5EF4-FFF2-40B4-BE49-F238E27FC236}">
                <a16:creationId xmlns:a16="http://schemas.microsoft.com/office/drawing/2014/main" id="{FB8BE3F2-5BD4-491F-98AF-16A9791809D4}"/>
              </a:ext>
            </a:extLst>
          </p:cNvPr>
          <p:cNvSpPr txBox="1">
            <a:spLocks/>
          </p:cNvSpPr>
          <p:nvPr/>
        </p:nvSpPr>
        <p:spPr>
          <a:xfrm>
            <a:off x="8184877" y="395654"/>
            <a:ext cx="3856038"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Yu Gothic UI Light" panose="020B0300000000000000" pitchFamily="34" charset="-128"/>
                <a:ea typeface="Yu Gothic UI Light" panose="020B0300000000000000" pitchFamily="34" charset="-128"/>
              </a:rPr>
              <a:t>Join the chat at</a:t>
            </a:r>
            <a:br>
              <a:rPr kumimoji="0" lang="en-US" sz="2400" b="0" i="0" u="none" strike="noStrike" kern="1200" cap="none" spc="0" normalizeH="0" baseline="0" noProof="0">
                <a:ln>
                  <a:noFill/>
                </a:ln>
                <a:solidFill>
                  <a:srgbClr val="000000"/>
                </a:solidFill>
                <a:effectLst/>
                <a:uLnTx/>
                <a:uFillTx/>
                <a:latin typeface="Yu Gothic UI Light" panose="020B0300000000000000" pitchFamily="34" charset="-128"/>
                <a:ea typeface="Yu Gothic UI Light" panose="020B0300000000000000" pitchFamily="34" charset="-128"/>
              </a:rPr>
            </a:br>
            <a:r>
              <a:rPr kumimoji="0" lang="en-US" sz="2400" b="0" i="0" u="none" strike="noStrike" kern="1200" cap="none" spc="0" normalizeH="0" baseline="0" noProof="0">
                <a:ln>
                  <a:noFill/>
                </a:ln>
                <a:solidFill>
                  <a:srgbClr val="0078D4">
                    <a:lumMod val="40000"/>
                    <a:lumOff val="60000"/>
                  </a:srgbClr>
                </a:solidFill>
                <a:effectLst/>
                <a:uLnTx/>
                <a:uFillTx/>
                <a:latin typeface="Yu Gothic UI Light" panose="020B0300000000000000" pitchFamily="34" charset="-128"/>
                <a:ea typeface="Yu Gothic UI Light" panose="020B0300000000000000" pitchFamily="34" charset="-128"/>
              </a:rPr>
              <a:t>https://aka.ms/LearnLiveTV</a:t>
            </a:r>
          </a:p>
        </p:txBody>
      </p:sp>
      <p:sp>
        <p:nvSpPr>
          <p:cNvPr id="4" name="Text Placeholder 13">
            <a:extLst>
              <a:ext uri="{FF2B5EF4-FFF2-40B4-BE49-F238E27FC236}">
                <a16:creationId xmlns:a16="http://schemas.microsoft.com/office/drawing/2014/main" id="{90782838-CE76-4F17-AE39-98683329CEC2}"/>
              </a:ext>
            </a:extLst>
          </p:cNvPr>
          <p:cNvSpPr txBox="1">
            <a:spLocks/>
          </p:cNvSpPr>
          <p:nvPr/>
        </p:nvSpPr>
        <p:spPr>
          <a:xfrm>
            <a:off x="584200" y="3775169"/>
            <a:ext cx="5435600"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400" b="0" i="0" u="none" strike="noStrike" kern="1200" cap="none" spc="0" normalizeH="0" baseline="0" noProof="0">
                <a:ln>
                  <a:noFill/>
                </a:ln>
                <a:solidFill>
                  <a:srgbClr val="000000"/>
                </a:solidFill>
                <a:effectLst/>
                <a:uLnTx/>
                <a:uFillTx/>
                <a:latin typeface="Yu Gothic UI Light" panose="020B0300000000000000" pitchFamily="34" charset="-128"/>
                <a:ea typeface="Yu Gothic UI Light" panose="020B0300000000000000" pitchFamily="34" charset="-128"/>
              </a:rPr>
              <a:t>Follow along with these modules at </a:t>
            </a:r>
            <a:r>
              <a:rPr kumimoji="0" lang="en-US" sz="2400" b="0" i="0" u="none" strike="noStrike" kern="1200" cap="none" spc="0" normalizeH="0" baseline="0" noProof="0">
                <a:ln>
                  <a:noFill/>
                </a:ln>
                <a:solidFill>
                  <a:srgbClr val="0078D4"/>
                </a:solidFill>
                <a:effectLst/>
                <a:uLnTx/>
                <a:uFillTx/>
                <a:latin typeface="Yu Gothic UI Light" panose="020B0300000000000000" pitchFamily="34" charset="-128"/>
                <a:ea typeface="Yu Gothic UI Light" panose="020B0300000000000000" pitchFamily="34" charset="-128"/>
              </a:rPr>
              <a:t>https://aka.ms/</a:t>
            </a:r>
            <a:r>
              <a:rPr lang="en-US" sz="2400">
                <a:solidFill>
                  <a:srgbClr val="0078D4"/>
                </a:solidFill>
                <a:latin typeface="Yu Gothic UI Light" panose="020B0300000000000000" pitchFamily="34" charset="-128"/>
                <a:ea typeface="Yu Gothic UI Light" panose="020B0300000000000000" pitchFamily="34" charset="-128"/>
              </a:rPr>
              <a:t>learnlive-20220909A</a:t>
            </a:r>
            <a:endParaRPr kumimoji="0" lang="en-US" sz="2400" b="0" i="0" u="none" strike="noStrike" kern="1200" cap="none" spc="0" normalizeH="0" baseline="0" noProof="0">
              <a:ln>
                <a:noFill/>
              </a:ln>
              <a:solidFill>
                <a:srgbClr val="0078D4"/>
              </a:solidFill>
              <a:effectLst/>
              <a:uLnTx/>
              <a:uFillTx/>
              <a:latin typeface="Yu Gothic UI Light" panose="020B0300000000000000" pitchFamily="34" charset="-128"/>
              <a:ea typeface="Yu Gothic UI Light" panose="020B0300000000000000" pitchFamily="34" charset="-128"/>
            </a:endParaRPr>
          </a:p>
        </p:txBody>
      </p:sp>
      <p:sp>
        <p:nvSpPr>
          <p:cNvPr id="17" name="Text Placeholder 4">
            <a:extLst>
              <a:ext uri="{FF2B5EF4-FFF2-40B4-BE49-F238E27FC236}">
                <a16:creationId xmlns:a16="http://schemas.microsoft.com/office/drawing/2014/main" id="{376799D5-3CF6-49C1-B2F3-007C8D911ED1}"/>
              </a:ext>
            </a:extLst>
          </p:cNvPr>
          <p:cNvSpPr txBox="1">
            <a:spLocks/>
          </p:cNvSpPr>
          <p:nvPr/>
        </p:nvSpPr>
        <p:spPr>
          <a:xfrm>
            <a:off x="8469311" y="3271390"/>
            <a:ext cx="363696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1">
                <a:solidFill>
                  <a:srgbClr val="FFFFFF"/>
                </a:solidFill>
              </a:rPr>
              <a:t>Eric </a:t>
            </a:r>
            <a:r>
              <a:rPr lang="en-US" b="1" err="1">
                <a:solidFill>
                  <a:srgbClr val="FFFFFF"/>
                </a:solidFill>
              </a:rPr>
              <a:t>Wanjau</a:t>
            </a:r>
            <a:endParaRPr kumimoji="0" lang="en-US" sz="2200" b="1" i="0" u="none" strike="noStrike" kern="1200" cap="none" spc="0" normalizeH="0" baseline="0" noProof="0">
              <a:ln>
                <a:noFill/>
              </a:ln>
              <a:solidFill>
                <a:srgbClr val="FFFFFF"/>
              </a:solidFill>
              <a:effectLst/>
              <a:uLnTx/>
              <a:uFillTx/>
              <a:latin typeface="Segoe UI"/>
              <a:cs typeface="Segoe UI" pitchFamily="34" charset="0"/>
            </a:endParaRPr>
          </a:p>
        </p:txBody>
      </p:sp>
      <p:pic>
        <p:nvPicPr>
          <p:cNvPr id="20" name="Picture 2">
            <a:extLst>
              <a:ext uri="{FF2B5EF4-FFF2-40B4-BE49-F238E27FC236}">
                <a16:creationId xmlns:a16="http://schemas.microsoft.com/office/drawing/2014/main" id="{5478A324-5B70-4A9C-9E05-0EAB4412E3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803211" y="3301124"/>
            <a:ext cx="1386760" cy="1386760"/>
          </a:xfrm>
          <a:prstGeom prst="ellipse">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F891E464-888F-48F0-9747-707FCB5160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6803211" y="5075586"/>
            <a:ext cx="1386760" cy="1386760"/>
          </a:xfrm>
          <a:prstGeom prst="ellipse">
            <a:avLst/>
          </a:prstGeom>
          <a:noFill/>
          <a:ln w="57150">
            <a:solidFill>
              <a:schemeClr val="bg1"/>
            </a:solidFill>
          </a:ln>
          <a:extLst>
            <a:ext uri="{909E8E84-426E-40DD-AFC4-6F175D3DCCD1}">
              <a14:hiddenFill xmlns:a14="http://schemas.microsoft.com/office/drawing/2010/main">
                <a:solidFill>
                  <a:srgbClr val="FFFFFF"/>
                </a:solidFill>
              </a14:hiddenFill>
            </a:ext>
          </a:extLst>
        </p:spPr>
      </p:pic>
      <p:sp>
        <p:nvSpPr>
          <p:cNvPr id="22" name="Text Placeholder 4">
            <a:extLst>
              <a:ext uri="{FF2B5EF4-FFF2-40B4-BE49-F238E27FC236}">
                <a16:creationId xmlns:a16="http://schemas.microsoft.com/office/drawing/2014/main" id="{38529086-24D3-438C-BC30-5CF6264F136F}"/>
              </a:ext>
            </a:extLst>
          </p:cNvPr>
          <p:cNvSpPr txBox="1">
            <a:spLocks/>
          </p:cNvSpPr>
          <p:nvPr/>
        </p:nvSpPr>
        <p:spPr>
          <a:xfrm>
            <a:off x="8469310" y="3697449"/>
            <a:ext cx="3732214" cy="984885"/>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Yu Gothic UI Light" panose="020B0300000000000000" pitchFamily="34" charset="-128"/>
                <a:ea typeface="Yu Gothic UI Light" panose="020B0300000000000000" pitchFamily="34" charset="-128"/>
                <a:cs typeface="Segoe UI"/>
              </a:rPr>
              <a:t>Data Scientist and Researcher</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Yu Gothic UI Light" panose="020B0300000000000000" pitchFamily="34" charset="-128"/>
                <a:ea typeface="Yu Gothic UI Light" panose="020B0300000000000000" pitchFamily="34" charset="-128"/>
                <a:cs typeface="Segoe UI"/>
              </a:rPr>
              <a:t>Leeds Institute for Data Analytics</a:t>
            </a:r>
            <a:br>
              <a:rPr kumimoji="0" lang="en-US" sz="1600" b="0" i="0" u="none" strike="noStrike" kern="1200" cap="none" spc="0" normalizeH="0" baseline="0" noProof="0">
                <a:ln>
                  <a:noFill/>
                </a:ln>
                <a:solidFill>
                  <a:srgbClr val="FFFFFF"/>
                </a:solidFill>
                <a:effectLst/>
                <a:uLnTx/>
                <a:uFillTx/>
                <a:latin typeface="Yu Gothic UI Light" panose="020B0300000000000000" pitchFamily="34" charset="-128"/>
                <a:ea typeface="Yu Gothic UI Light" panose="020B0300000000000000" pitchFamily="34" charset="-128"/>
                <a:cs typeface="Segoe UI"/>
              </a:rPr>
            </a:br>
            <a:r>
              <a:rPr kumimoji="0" lang="en-US" sz="1600" b="0" i="0" u="none" strike="noStrike" kern="1200" cap="none" spc="0" normalizeH="0" baseline="0" noProof="0">
                <a:ln>
                  <a:noFill/>
                </a:ln>
                <a:solidFill>
                  <a:srgbClr val="FFFFFF"/>
                </a:solidFill>
                <a:effectLst/>
                <a:uLnTx/>
                <a:uFillTx/>
                <a:latin typeface="Yu Gothic UI Light" panose="020B0300000000000000" pitchFamily="34" charset="-128"/>
                <a:ea typeface="Yu Gothic UI Light" panose="020B0300000000000000" pitchFamily="34" charset="-128"/>
                <a:cs typeface="Segoe UI"/>
              </a:rPr>
              <a:t>University of Leeds</a:t>
            </a:r>
            <a:endParaRPr kumimoji="0" lang="hy-AM" sz="1600" b="0" i="0" u="none" strike="noStrike" kern="1200" cap="none" spc="0" normalizeH="0" baseline="0" noProof="0">
              <a:ln>
                <a:noFill/>
              </a:ln>
              <a:solidFill>
                <a:srgbClr val="FFFFFF"/>
              </a:solidFill>
              <a:effectLst/>
              <a:uLnTx/>
              <a:uFillTx/>
              <a:latin typeface="Segoe UI"/>
              <a:ea typeface="Yu Gothic UI Light" panose="020B0300000000000000" pitchFamily="34" charset="-128"/>
              <a:cs typeface="Segoe UI"/>
            </a:endParaRP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Yu Gothic UI Light" panose="020B0300000000000000" pitchFamily="34" charset="-128"/>
                <a:ea typeface="Yu Gothic UI Light" panose="020B0300000000000000" pitchFamily="34" charset="-128"/>
                <a:cs typeface="Segoe UI"/>
              </a:rPr>
              <a:t>@</a:t>
            </a:r>
            <a:r>
              <a:rPr kumimoji="0" lang="en-US" sz="1600" b="0" i="0" u="none" strike="noStrike" kern="1200" cap="none" spc="0" normalizeH="0" baseline="0" noProof="0" err="1">
                <a:ln>
                  <a:noFill/>
                </a:ln>
                <a:solidFill>
                  <a:srgbClr val="FFFFFF"/>
                </a:solidFill>
                <a:effectLst/>
                <a:uLnTx/>
                <a:uFillTx/>
                <a:latin typeface="Yu Gothic UI Light" panose="020B0300000000000000" pitchFamily="34" charset="-128"/>
                <a:ea typeface="Yu Gothic UI Light" panose="020B0300000000000000" pitchFamily="34" charset="-128"/>
                <a:cs typeface="Segoe UI"/>
              </a:rPr>
              <a:t>ericntay</a:t>
            </a:r>
            <a:endParaRPr kumimoji="0" lang="hy-AM" sz="1600" b="0" i="0" u="none" strike="noStrike" kern="1200" cap="none" spc="0" normalizeH="0" baseline="0" noProof="0">
              <a:ln>
                <a:noFill/>
              </a:ln>
              <a:solidFill>
                <a:srgbClr val="FFFFFF"/>
              </a:solidFill>
              <a:effectLst/>
              <a:uLnTx/>
              <a:uFillTx/>
              <a:latin typeface="Segoe UI"/>
              <a:ea typeface="Yu Gothic UI Light" panose="020B0300000000000000" pitchFamily="34" charset="-128"/>
              <a:cs typeface="Segoe UI"/>
            </a:endParaRPr>
          </a:p>
        </p:txBody>
      </p:sp>
      <p:sp>
        <p:nvSpPr>
          <p:cNvPr id="23" name="Text Placeholder 4">
            <a:extLst>
              <a:ext uri="{FF2B5EF4-FFF2-40B4-BE49-F238E27FC236}">
                <a16:creationId xmlns:a16="http://schemas.microsoft.com/office/drawing/2014/main" id="{940D1BF8-DF73-49EA-98EE-34AC510AE890}"/>
              </a:ext>
            </a:extLst>
          </p:cNvPr>
          <p:cNvSpPr txBox="1">
            <a:spLocks/>
          </p:cNvSpPr>
          <p:nvPr/>
        </p:nvSpPr>
        <p:spPr>
          <a:xfrm>
            <a:off x="8469310" y="5105400"/>
            <a:ext cx="354171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1" err="1">
                <a:solidFill>
                  <a:srgbClr val="FFFFFF"/>
                </a:solidFill>
              </a:rPr>
              <a:t>Karani</a:t>
            </a:r>
            <a:r>
              <a:rPr lang="en-US" b="1">
                <a:solidFill>
                  <a:srgbClr val="FFFFFF"/>
                </a:solidFill>
              </a:rPr>
              <a:t> Wachira</a:t>
            </a:r>
            <a:endParaRPr kumimoji="0" lang="en-US" sz="2200" b="1" i="0" u="none" strike="noStrike" kern="1200" cap="none" spc="0" normalizeH="0" baseline="0" noProof="0">
              <a:ln>
                <a:noFill/>
              </a:ln>
              <a:solidFill>
                <a:srgbClr val="FFFFFF"/>
              </a:solidFill>
              <a:effectLst/>
              <a:uLnTx/>
              <a:uFillTx/>
              <a:latin typeface="Segoe UI"/>
              <a:cs typeface="Segoe UI" pitchFamily="34" charset="0"/>
            </a:endParaRPr>
          </a:p>
        </p:txBody>
      </p:sp>
      <p:sp>
        <p:nvSpPr>
          <p:cNvPr id="24" name="Text Placeholder 4">
            <a:extLst>
              <a:ext uri="{FF2B5EF4-FFF2-40B4-BE49-F238E27FC236}">
                <a16:creationId xmlns:a16="http://schemas.microsoft.com/office/drawing/2014/main" id="{4CACC0F6-D580-4918-98B6-FC1D748E6BCF}"/>
              </a:ext>
            </a:extLst>
          </p:cNvPr>
          <p:cNvSpPr txBox="1">
            <a:spLocks/>
          </p:cNvSpPr>
          <p:nvPr/>
        </p:nvSpPr>
        <p:spPr>
          <a:xfrm>
            <a:off x="8469310" y="5502024"/>
            <a:ext cx="3970339" cy="984885"/>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00">
                <a:solidFill>
                  <a:srgbClr val="FFFFFF"/>
                </a:solidFill>
                <a:latin typeface="Yu Gothic UI Light" panose="020B0300000000000000" pitchFamily="34" charset="-128"/>
                <a:ea typeface="Yu Gothic UI Light" panose="020B0300000000000000" pitchFamily="34" charset="-128"/>
              </a:rPr>
              <a:t>Undergrad student</a:t>
            </a:r>
            <a:br>
              <a:rPr lang="en-US" sz="1600">
                <a:solidFill>
                  <a:srgbClr val="FFFFFF"/>
                </a:solidFill>
                <a:latin typeface="Yu Gothic UI Light" panose="020B0300000000000000" pitchFamily="34" charset="-128"/>
                <a:ea typeface="Yu Gothic UI Light" panose="020B0300000000000000" pitchFamily="34" charset="-128"/>
              </a:rPr>
            </a:br>
            <a:r>
              <a:rPr lang="en-US" sz="1600" err="1">
                <a:solidFill>
                  <a:srgbClr val="FFFFFF"/>
                </a:solidFill>
                <a:latin typeface="Yu Gothic UI Light" panose="020B0300000000000000" pitchFamily="34" charset="-128"/>
                <a:ea typeface="Yu Gothic UI Light" panose="020B0300000000000000" pitchFamily="34" charset="-128"/>
              </a:rPr>
              <a:t>DeKUT</a:t>
            </a:r>
            <a:r>
              <a:rPr lang="en-US" sz="1600">
                <a:solidFill>
                  <a:srgbClr val="FFFFFF"/>
                </a:solidFill>
                <a:latin typeface="Yu Gothic UI Light" panose="020B0300000000000000" pitchFamily="34" charset="-128"/>
                <a:ea typeface="Yu Gothic UI Light" panose="020B0300000000000000" pitchFamily="34" charset="-128"/>
              </a:rPr>
              <a:t> R Community Lead</a:t>
            </a:r>
            <a:endParaRPr lang="nn-NO" sz="1600">
              <a:solidFill>
                <a:srgbClr val="FFFFFF"/>
              </a:solidFill>
              <a:latin typeface="Yu Gothic UI Light" panose="020B0300000000000000" pitchFamily="34" charset="-128"/>
              <a:ea typeface="Yu Gothic UI Light" panose="020B0300000000000000" pitchFamily="34" charset="-128"/>
            </a:endParaRPr>
          </a:p>
          <a:p>
            <a:pPr>
              <a:defRPr/>
            </a:pPr>
            <a:r>
              <a:rPr lang="nn-NO" sz="1600">
                <a:solidFill>
                  <a:srgbClr val="FFFFFF"/>
                </a:solidFill>
                <a:latin typeface="Yu Gothic UI Light" panose="020B0300000000000000" pitchFamily="34" charset="-128"/>
                <a:ea typeface="Yu Gothic UI Light" panose="020B0300000000000000" pitchFamily="34" charset="-128"/>
                <a:cs typeface="Segoe UI"/>
              </a:rPr>
              <a:t>Dedan Kimathi University of Technology</a:t>
            </a:r>
          </a:p>
          <a:p>
            <a:pPr lvl="0">
              <a:defRPr/>
            </a:pPr>
            <a:r>
              <a:rPr lang="nn-NO" sz="1600">
                <a:solidFill>
                  <a:srgbClr val="FFFFFF"/>
                </a:solidFill>
                <a:latin typeface="Yu Gothic UI Light" panose="020B0300000000000000" pitchFamily="34" charset="-128"/>
                <a:ea typeface="Yu Gothic UI Light" panose="020B0300000000000000" pitchFamily="34" charset="-128"/>
              </a:rPr>
              <a:t>@mrAfricanSeed</a:t>
            </a:r>
          </a:p>
        </p:txBody>
      </p:sp>
      <p:pic>
        <p:nvPicPr>
          <p:cNvPr id="14" name="Picture 2" descr="QR Code">
            <a:extLst>
              <a:ext uri="{FF2B5EF4-FFF2-40B4-BE49-F238E27FC236}">
                <a16:creationId xmlns:a16="http://schemas.microsoft.com/office/drawing/2014/main" id="{18512CB4-9EA4-486B-935E-D6B08C5992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222" y="4869872"/>
            <a:ext cx="1754909" cy="1754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21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BF09-EB3B-40A4-A454-5BBCEA99BD15}"/>
              </a:ext>
            </a:extLst>
          </p:cNvPr>
          <p:cNvSpPr>
            <a:spLocks noGrp="1"/>
          </p:cNvSpPr>
          <p:nvPr>
            <p:ph type="title"/>
          </p:nvPr>
        </p:nvSpPr>
        <p:spPr>
          <a:xfrm>
            <a:off x="551313" y="2875002"/>
            <a:ext cx="2312879" cy="1107996"/>
          </a:xfrm>
        </p:spPr>
        <p:txBody>
          <a:bodyPr/>
          <a:lstStyle/>
          <a:p>
            <a:r>
              <a:rPr lang="en-AU">
                <a:solidFill>
                  <a:schemeClr val="bg1"/>
                </a:solidFill>
              </a:rPr>
              <a:t>Knowledge Check</a:t>
            </a:r>
          </a:p>
        </p:txBody>
      </p:sp>
      <p:pic>
        <p:nvPicPr>
          <p:cNvPr id="5" name="ChatBoxImage">
            <a:extLst>
              <a:ext uri="{FF2B5EF4-FFF2-40B4-BE49-F238E27FC236}">
                <a16:creationId xmlns:a16="http://schemas.microsoft.com/office/drawing/2014/main" id="{8092512B-9702-474A-9A05-1B0A4D723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38200"/>
            <a:ext cx="3200400" cy="3200400"/>
          </a:xfrm>
          <a:prstGeom prst="rect">
            <a:avLst/>
          </a:prstGeom>
        </p:spPr>
      </p:pic>
    </p:spTree>
    <p:extLst>
      <p:ext uri="{BB962C8B-B14F-4D97-AF65-F5344CB8AC3E}">
        <p14:creationId xmlns:p14="http://schemas.microsoft.com/office/powerpoint/2010/main" val="74750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1 </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799" y="609600"/>
            <a:ext cx="7718425" cy="2154436"/>
          </a:xfrm>
        </p:spPr>
        <p:txBody>
          <a:bodyPr/>
          <a:lstStyle/>
          <a:p>
            <a:r>
              <a:rPr lang="en-US"/>
              <a:t>The </a:t>
            </a:r>
            <a:r>
              <a:rPr lang="en-US" err="1"/>
              <a:t>tidymodels</a:t>
            </a:r>
            <a:r>
              <a:rPr lang="en-US"/>
              <a:t> framework was used in R to train a regression model from a dataset of sales data. To evaluate the model to ensure it will predict accurately with new data, what should be done?</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087811" y="2971800"/>
            <a:ext cx="7342189" cy="2843855"/>
          </a:xfrm>
        </p:spPr>
        <p:txBody>
          <a:bodyPr/>
          <a:lstStyle/>
          <a:p>
            <a:pPr lvl="1" indent="-457200">
              <a:spcAft>
                <a:spcPct val="15000"/>
              </a:spcAft>
              <a:buAutoNum type="alphaUcPeriod"/>
            </a:pPr>
            <a:r>
              <a:rPr lang="en-US" sz="2400">
                <a:solidFill>
                  <a:srgbClr val="000000"/>
                </a:solidFill>
              </a:rPr>
              <a:t>Split the data randomly into two subsets. Use one subset to train the model and the other subset to evaluate it.</a:t>
            </a:r>
          </a:p>
          <a:p>
            <a:pPr lvl="1" indent="-457200">
              <a:spcAft>
                <a:spcPct val="15000"/>
              </a:spcAft>
              <a:buAutoNum type="alphaUcPeriod"/>
            </a:pPr>
            <a:r>
              <a:rPr lang="en-US" sz="2400">
                <a:solidFill>
                  <a:srgbClr val="000000"/>
                </a:solidFill>
              </a:rPr>
              <a:t>Use all the data to train the model. Then use all the data to evaluate it.</a:t>
            </a:r>
          </a:p>
          <a:p>
            <a:pPr lvl="1" indent="-457200">
              <a:spcAft>
                <a:spcPct val="15000"/>
              </a:spcAft>
              <a:buAutoNum type="alphaUcPeriod"/>
            </a:pPr>
            <a:r>
              <a:rPr lang="en-US" sz="2400">
                <a:solidFill>
                  <a:srgbClr val="000000"/>
                </a:solidFill>
              </a:rPr>
              <a:t>Train the model by using only the feature columns. Then evaluate it by using only the label column.</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6087" y="457200"/>
            <a:ext cx="854075" cy="854075"/>
          </a:xfrm>
          <a:prstGeom prst="rect">
            <a:avLst/>
          </a:prstGeom>
        </p:spPr>
      </p:pic>
      <p:sp>
        <p:nvSpPr>
          <p:cNvPr id="6" name="Rectangle 5" descr="code callout frame">
            <a:extLst>
              <a:ext uri="{FF2B5EF4-FFF2-40B4-BE49-F238E27FC236}">
                <a16:creationId xmlns:a16="http://schemas.microsoft.com/office/drawing/2014/main" id="{E2210ACB-62C9-4987-81C1-FC17B36EFD3A}"/>
              </a:ext>
            </a:extLst>
          </p:cNvPr>
          <p:cNvSpPr/>
          <p:nvPr/>
        </p:nvSpPr>
        <p:spPr bwMode="auto">
          <a:xfrm>
            <a:off x="3657600" y="2890241"/>
            <a:ext cx="8295152" cy="1218963"/>
          </a:xfrm>
          <a:prstGeom prst="rect">
            <a:avLst/>
          </a:prstGeom>
          <a:solidFill>
            <a:srgbClr val="107C10">
              <a:alpha val="10000"/>
            </a:srgbClr>
          </a:solidFill>
          <a:ln w="381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pic>
        <p:nvPicPr>
          <p:cNvPr id="10" name="Picture 2">
            <a:extLst>
              <a:ext uri="{FF2B5EF4-FFF2-40B4-BE49-F238E27FC236}">
                <a16:creationId xmlns:a16="http://schemas.microsoft.com/office/drawing/2014/main" id="{E34C32FC-831C-358A-47AA-477560E0E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32" y="4294632"/>
            <a:ext cx="2267159" cy="22671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3D292F6-D036-C868-7981-19FA2F5AD09D}"/>
              </a:ext>
            </a:extLst>
          </p:cNvPr>
          <p:cNvSpPr txBox="1"/>
          <p:nvPr/>
        </p:nvSpPr>
        <p:spPr>
          <a:xfrm>
            <a:off x="502544" y="3657600"/>
            <a:ext cx="163105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highlight>
                  <a:srgbClr val="FFFF00"/>
                </a:highlight>
                <a:uLnTx/>
                <a:uFillTx/>
                <a:latin typeface="Segoe UI"/>
                <a:cs typeface="Arial" pitchFamily="34" charset="0"/>
              </a:rPr>
              <a:t> Vote at   </a:t>
            </a:r>
          </a:p>
        </p:txBody>
      </p:sp>
      <p:sp>
        <p:nvSpPr>
          <p:cNvPr id="11" name="TextBox 10">
            <a:extLst>
              <a:ext uri="{FF2B5EF4-FFF2-40B4-BE49-F238E27FC236}">
                <a16:creationId xmlns:a16="http://schemas.microsoft.com/office/drawing/2014/main" id="{52D476EE-99F0-4A6C-AF30-C171F8102858}"/>
              </a:ext>
            </a:extLst>
          </p:cNvPr>
          <p:cNvSpPr txBox="1"/>
          <p:nvPr/>
        </p:nvSpPr>
        <p:spPr>
          <a:xfrm>
            <a:off x="3995270" y="6083537"/>
            <a:ext cx="67610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highlight>
                  <a:srgbClr val="FFFF00"/>
                </a:highlight>
                <a:uLnTx/>
                <a:uFillTx/>
                <a:latin typeface="Segoe UI"/>
                <a:cs typeface="Arial" pitchFamily="34" charset="0"/>
              </a:rPr>
              <a:t> Vote at https://aka.ms/polls </a:t>
            </a:r>
          </a:p>
        </p:txBody>
      </p:sp>
    </p:spTree>
    <p:extLst>
      <p:ext uri="{BB962C8B-B14F-4D97-AF65-F5344CB8AC3E}">
        <p14:creationId xmlns:p14="http://schemas.microsoft.com/office/powerpoint/2010/main" val="89679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CC0269-2F23-1498-26F6-FFCE81545A84}"/>
              </a:ext>
            </a:extLst>
          </p:cNvPr>
          <p:cNvSpPr txBox="1"/>
          <p:nvPr/>
        </p:nvSpPr>
        <p:spPr>
          <a:xfrm>
            <a:off x="6099466" y="2502102"/>
            <a:ext cx="5334930" cy="1611114"/>
          </a:xfrm>
          <a:prstGeom prst="rect">
            <a:avLst/>
          </a:prstGeom>
        </p:spPr>
        <p:txBody>
          <a:bodyPr rot="0" spcFirstLastPara="0" vert="horz" lIns="91440" tIns="45720" rIns="91440" bIns="4572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7200">
                <a:latin typeface="Dreaming Outloud Pro"/>
                <a:ea typeface="+mj-ea"/>
                <a:cs typeface="Dreaming Outloud Pro"/>
              </a:rPr>
              <a:t>Can we do better?</a:t>
            </a:r>
            <a:r>
              <a:rPr lang="en-US" sz="7200">
                <a:latin typeface="+mj-lt"/>
                <a:ea typeface="+mj-ea"/>
                <a:cs typeface="+mj-cs"/>
              </a:rPr>
              <a:t> </a:t>
            </a:r>
            <a:endParaRPr lang="en-US" sz="7200">
              <a:latin typeface="+mj-lt"/>
              <a:ea typeface="+mj-ea"/>
              <a:cs typeface="Calibri Light"/>
            </a:endParaRPr>
          </a:p>
        </p:txBody>
      </p:sp>
      <p:pic>
        <p:nvPicPr>
          <p:cNvPr id="7" name="Picture 6" descr="A picture containing text&#10;&#10;Description automatically generated">
            <a:extLst>
              <a:ext uri="{FF2B5EF4-FFF2-40B4-BE49-F238E27FC236}">
                <a16:creationId xmlns:a16="http://schemas.microsoft.com/office/drawing/2014/main" id="{C8C74D98-CA30-97AE-35C5-B9F259CBC8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645" y="1721348"/>
            <a:ext cx="2966744" cy="2954838"/>
          </a:xfrm>
          <a:prstGeom prst="rect">
            <a:avLst/>
          </a:prstGeom>
        </p:spPr>
      </p:pic>
    </p:spTree>
    <p:extLst>
      <p:ext uri="{BB962C8B-B14F-4D97-AF65-F5344CB8AC3E}">
        <p14:creationId xmlns:p14="http://schemas.microsoft.com/office/powerpoint/2010/main" val="316412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8DF1E418-4921-4DC7-29D9-09D96120D8A2}"/>
              </a:ext>
            </a:extLst>
          </p:cNvPr>
          <p:cNvPicPr>
            <a:picLocks noChangeAspect="1"/>
          </p:cNvPicPr>
          <p:nvPr/>
        </p:nvPicPr>
        <p:blipFill>
          <a:blip r:embed="rId2"/>
          <a:stretch>
            <a:fillRect/>
          </a:stretch>
        </p:blipFill>
        <p:spPr>
          <a:xfrm>
            <a:off x="545238" y="1315132"/>
            <a:ext cx="7608304" cy="4298691"/>
          </a:xfrm>
          <a:prstGeom prst="rect">
            <a:avLst/>
          </a:prstGeom>
        </p:spPr>
      </p:pic>
      <p:sp>
        <p:nvSpPr>
          <p:cNvPr id="39" name="Rectangle 3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72579E2-A4CC-3142-8105-C96C24ADE372}"/>
              </a:ext>
            </a:extLst>
          </p:cNvPr>
          <p:cNvSpPr txBox="1"/>
          <p:nvPr/>
        </p:nvSpPr>
        <p:spPr>
          <a:xfrm>
            <a:off x="396372" y="466134"/>
            <a:ext cx="8204336" cy="337147"/>
          </a:xfrm>
          <a:prstGeom prst="rect">
            <a:avLst/>
          </a:prstGeom>
        </p:spPr>
        <p:txBody>
          <a:bodyPr rot="0" spcFirstLastPara="0" vert="horz" lIns="91440" tIns="45720" rIns="91440" bIns="4572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a:latin typeface="Dreaming Outloud Pro"/>
                <a:ea typeface="+mj-ea"/>
                <a:cs typeface="Dreaming Outloud Pro"/>
              </a:rPr>
              <a:t>Feature Engineering with recipes</a:t>
            </a:r>
            <a:endParaRPr lang="en-US" sz="4400">
              <a:latin typeface="Calibri Light"/>
              <a:ea typeface="+mj-ea"/>
              <a:cs typeface="Calibri Light"/>
            </a:endParaRPr>
          </a:p>
        </p:txBody>
      </p:sp>
      <p:grpSp>
        <p:nvGrpSpPr>
          <p:cNvPr id="2" name="Group 1">
            <a:extLst>
              <a:ext uri="{FF2B5EF4-FFF2-40B4-BE49-F238E27FC236}">
                <a16:creationId xmlns:a16="http://schemas.microsoft.com/office/drawing/2014/main" id="{36C13F0E-B76D-70D7-AE1B-DEEEAD622D72}"/>
              </a:ext>
            </a:extLst>
          </p:cNvPr>
          <p:cNvGrpSpPr/>
          <p:nvPr/>
        </p:nvGrpSpPr>
        <p:grpSpPr>
          <a:xfrm>
            <a:off x="8876109" y="1589482"/>
            <a:ext cx="3214687" cy="1002389"/>
            <a:chOff x="8876109" y="1589482"/>
            <a:chExt cx="3214687" cy="1002389"/>
          </a:xfrm>
        </p:grpSpPr>
        <p:grpSp>
          <p:nvGrpSpPr>
            <p:cNvPr id="25" name="Group 24">
              <a:extLst>
                <a:ext uri="{FF2B5EF4-FFF2-40B4-BE49-F238E27FC236}">
                  <a16:creationId xmlns:a16="http://schemas.microsoft.com/office/drawing/2014/main" id="{431CCCD2-3976-FD3F-3AEF-5AEC73AEFAB4}"/>
                </a:ext>
              </a:extLst>
            </p:cNvPr>
            <p:cNvGrpSpPr/>
            <p:nvPr/>
          </p:nvGrpSpPr>
          <p:grpSpPr>
            <a:xfrm>
              <a:off x="8876109" y="1589482"/>
              <a:ext cx="3214687" cy="523220"/>
              <a:chOff x="8876109" y="1589482"/>
              <a:chExt cx="3214687" cy="523220"/>
            </a:xfrm>
          </p:grpSpPr>
          <p:sp>
            <p:nvSpPr>
              <p:cNvPr id="16" name="TextBox 1">
                <a:extLst>
                  <a:ext uri="{FF2B5EF4-FFF2-40B4-BE49-F238E27FC236}">
                    <a16:creationId xmlns:a16="http://schemas.microsoft.com/office/drawing/2014/main" id="{21C8341F-964B-37F6-9460-3E716E5FDB12}"/>
                  </a:ext>
                </a:extLst>
              </p:cNvPr>
              <p:cNvSpPr txBox="1"/>
              <p:nvPr/>
            </p:nvSpPr>
            <p:spPr>
              <a:xfrm>
                <a:off x="8876109" y="1589482"/>
                <a:ext cx="3214687"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a:latin typeface="Dreaming Outloud Pro"/>
                    <a:cs typeface="Calibri"/>
                  </a:rPr>
                  <a:t>Normalize data</a:t>
                </a:r>
                <a:endParaRPr lang="en-GB" sz="2800">
                  <a:latin typeface="Dreaming Outloud Pro"/>
                  <a:cs typeface="Dreaming Outloud Pro"/>
                </a:endParaRPr>
              </a:p>
            </p:txBody>
          </p:sp>
          <p:cxnSp>
            <p:nvCxnSpPr>
              <p:cNvPr id="21" name="Straight Arrow Connector 20">
                <a:extLst>
                  <a:ext uri="{FF2B5EF4-FFF2-40B4-BE49-F238E27FC236}">
                    <a16:creationId xmlns:a16="http://schemas.microsoft.com/office/drawing/2014/main" id="{288CF138-BA7E-C36F-D69B-3C6E194C5BF7}"/>
                  </a:ext>
                </a:extLst>
              </p:cNvPr>
              <p:cNvCxnSpPr/>
              <p:nvPr/>
            </p:nvCxnSpPr>
            <p:spPr>
              <a:xfrm>
                <a:off x="8960644" y="1983581"/>
                <a:ext cx="2393154" cy="0"/>
              </a:xfrm>
              <a:prstGeom prst="straightConnector1">
                <a:avLst/>
              </a:prstGeom>
              <a:ln>
                <a:solidFill>
                  <a:srgbClr val="4472C4"/>
                </a:solidFill>
                <a:prstDash val="dash"/>
              </a:ln>
            </p:spPr>
            <p:style>
              <a:lnRef idx="3">
                <a:schemeClr val="dk1"/>
              </a:lnRef>
              <a:fillRef idx="0">
                <a:schemeClr val="dk1"/>
              </a:fillRef>
              <a:effectRef idx="2">
                <a:schemeClr val="dk1"/>
              </a:effectRef>
              <a:fontRef idx="minor">
                <a:schemeClr val="tx1"/>
              </a:fontRef>
            </p:style>
          </p:cxnSp>
        </p:grpSp>
        <p:grpSp>
          <p:nvGrpSpPr>
            <p:cNvPr id="34" name="Group 33">
              <a:extLst>
                <a:ext uri="{FF2B5EF4-FFF2-40B4-BE49-F238E27FC236}">
                  <a16:creationId xmlns:a16="http://schemas.microsoft.com/office/drawing/2014/main" id="{28CF990C-4552-B641-8736-59C774AB047E}"/>
                </a:ext>
              </a:extLst>
            </p:cNvPr>
            <p:cNvGrpSpPr/>
            <p:nvPr/>
          </p:nvGrpSpPr>
          <p:grpSpPr>
            <a:xfrm>
              <a:off x="9058274" y="2160984"/>
              <a:ext cx="2568179" cy="430887"/>
              <a:chOff x="9058274" y="2160984"/>
              <a:chExt cx="2568179" cy="430887"/>
            </a:xfrm>
          </p:grpSpPr>
          <p:sp>
            <p:nvSpPr>
              <p:cNvPr id="18" name="TextBox 2">
                <a:extLst>
                  <a:ext uri="{FF2B5EF4-FFF2-40B4-BE49-F238E27FC236}">
                    <a16:creationId xmlns:a16="http://schemas.microsoft.com/office/drawing/2014/main" id="{E5CE2573-26A6-9DC9-8391-14F0020E6830}"/>
                  </a:ext>
                </a:extLst>
              </p:cNvPr>
              <p:cNvSpPr txBox="1"/>
              <p:nvPr/>
            </p:nvSpPr>
            <p:spPr>
              <a:xfrm>
                <a:off x="9304734" y="2160984"/>
                <a:ext cx="2321719"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200" err="1">
                    <a:latin typeface="Dreaming Outloud Pro"/>
                    <a:ea typeface="+mn-lt"/>
                    <a:cs typeface="+mn-lt"/>
                  </a:rPr>
                  <a:t>step_normalize</a:t>
                </a:r>
                <a:r>
                  <a:rPr lang="en-GB" sz="2200">
                    <a:latin typeface="Dreaming Outloud Pro"/>
                    <a:ea typeface="+mn-lt"/>
                    <a:cs typeface="+mn-lt"/>
                  </a:rPr>
                  <a:t>()</a:t>
                </a:r>
                <a:endParaRPr lang="en-US" sz="2200">
                  <a:latin typeface="Dreaming Outloud Pro"/>
                  <a:cs typeface="Dreaming Outloud Pro"/>
                </a:endParaRPr>
              </a:p>
            </p:txBody>
          </p:sp>
          <p:sp>
            <p:nvSpPr>
              <p:cNvPr id="29" name="Flowchart: Connector 28">
                <a:extLst>
                  <a:ext uri="{FF2B5EF4-FFF2-40B4-BE49-F238E27FC236}">
                    <a16:creationId xmlns:a16="http://schemas.microsoft.com/office/drawing/2014/main" id="{7A0063D4-7C6B-EA42-EF87-B9A17AF52771}"/>
                  </a:ext>
                </a:extLst>
              </p:cNvPr>
              <p:cNvSpPr/>
              <p:nvPr/>
            </p:nvSpPr>
            <p:spPr>
              <a:xfrm>
                <a:off x="9058274" y="2259805"/>
                <a:ext cx="250032" cy="23812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30" name="Straight Arrow Connector 29">
            <a:extLst>
              <a:ext uri="{FF2B5EF4-FFF2-40B4-BE49-F238E27FC236}">
                <a16:creationId xmlns:a16="http://schemas.microsoft.com/office/drawing/2014/main" id="{2AFE335F-C3E7-E553-7089-F23F81177CD9}"/>
              </a:ext>
            </a:extLst>
          </p:cNvPr>
          <p:cNvCxnSpPr/>
          <p:nvPr/>
        </p:nvCxnSpPr>
        <p:spPr>
          <a:xfrm>
            <a:off x="8960644" y="1983581"/>
            <a:ext cx="2393154" cy="0"/>
          </a:xfrm>
          <a:prstGeom prst="straightConnector1">
            <a:avLst/>
          </a:prstGeom>
          <a:ln>
            <a:solidFill>
              <a:srgbClr val="4472C4"/>
            </a:solidFill>
            <a:prstDash val="dash"/>
          </a:ln>
        </p:spPr>
        <p:style>
          <a:lnRef idx="3">
            <a:schemeClr val="dk1"/>
          </a:lnRef>
          <a:fillRef idx="0">
            <a:schemeClr val="dk1"/>
          </a:fillRef>
          <a:effectRef idx="2">
            <a:schemeClr val="dk1"/>
          </a:effectRef>
          <a:fontRef idx="minor">
            <a:schemeClr val="tx1"/>
          </a:fontRef>
        </p:style>
      </p:cxnSp>
      <p:grpSp>
        <p:nvGrpSpPr>
          <p:cNvPr id="5" name="Group 4">
            <a:extLst>
              <a:ext uri="{FF2B5EF4-FFF2-40B4-BE49-F238E27FC236}">
                <a16:creationId xmlns:a16="http://schemas.microsoft.com/office/drawing/2014/main" id="{57B29020-532B-C3D7-3D87-C70FDC10DAF6}"/>
              </a:ext>
            </a:extLst>
          </p:cNvPr>
          <p:cNvGrpSpPr/>
          <p:nvPr/>
        </p:nvGrpSpPr>
        <p:grpSpPr>
          <a:xfrm>
            <a:off x="8709422" y="4708922"/>
            <a:ext cx="3845719" cy="942855"/>
            <a:chOff x="8709422" y="4708922"/>
            <a:chExt cx="3845719" cy="942855"/>
          </a:xfrm>
        </p:grpSpPr>
        <p:grpSp>
          <p:nvGrpSpPr>
            <p:cNvPr id="27" name="Group 26">
              <a:extLst>
                <a:ext uri="{FF2B5EF4-FFF2-40B4-BE49-F238E27FC236}">
                  <a16:creationId xmlns:a16="http://schemas.microsoft.com/office/drawing/2014/main" id="{14C5F6A6-B86F-D345-C5E6-C2D369A4F83E}"/>
                </a:ext>
              </a:extLst>
            </p:cNvPr>
            <p:cNvGrpSpPr/>
            <p:nvPr/>
          </p:nvGrpSpPr>
          <p:grpSpPr>
            <a:xfrm>
              <a:off x="8709422" y="4708922"/>
              <a:ext cx="3845719" cy="523220"/>
              <a:chOff x="8709422" y="4708922"/>
              <a:chExt cx="3845719" cy="523220"/>
            </a:xfrm>
          </p:grpSpPr>
          <p:sp>
            <p:nvSpPr>
              <p:cNvPr id="19" name="TextBox 3">
                <a:extLst>
                  <a:ext uri="{FF2B5EF4-FFF2-40B4-BE49-F238E27FC236}">
                    <a16:creationId xmlns:a16="http://schemas.microsoft.com/office/drawing/2014/main" id="{BE09F28B-64BB-DB2B-2AA6-2946A563E53D}"/>
                  </a:ext>
                </a:extLst>
              </p:cNvPr>
              <p:cNvSpPr txBox="1"/>
              <p:nvPr/>
            </p:nvSpPr>
            <p:spPr>
              <a:xfrm>
                <a:off x="8709422" y="4708922"/>
                <a:ext cx="384571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a:latin typeface="Dreaming Outloud Pro"/>
                    <a:cs typeface="Calibri"/>
                  </a:rPr>
                  <a:t>Impute missing values</a:t>
                </a:r>
              </a:p>
            </p:txBody>
          </p:sp>
          <p:cxnSp>
            <p:nvCxnSpPr>
              <p:cNvPr id="23" name="Straight Arrow Connector 22">
                <a:extLst>
                  <a:ext uri="{FF2B5EF4-FFF2-40B4-BE49-F238E27FC236}">
                    <a16:creationId xmlns:a16="http://schemas.microsoft.com/office/drawing/2014/main" id="{29345DD8-D98B-7A38-9652-F88B39D02605}"/>
                  </a:ext>
                </a:extLst>
              </p:cNvPr>
              <p:cNvCxnSpPr>
                <a:cxnSpLocks/>
              </p:cNvCxnSpPr>
              <p:nvPr/>
            </p:nvCxnSpPr>
            <p:spPr>
              <a:xfrm flipV="1">
                <a:off x="8805862" y="5126832"/>
                <a:ext cx="3286122" cy="11906"/>
              </a:xfrm>
              <a:prstGeom prst="straightConnector1">
                <a:avLst/>
              </a:prstGeom>
              <a:ln>
                <a:solidFill>
                  <a:srgbClr val="00B050"/>
                </a:solidFill>
                <a:prstDash val="dash"/>
              </a:ln>
            </p:spPr>
            <p:style>
              <a:lnRef idx="3">
                <a:schemeClr val="dk1"/>
              </a:lnRef>
              <a:fillRef idx="0">
                <a:schemeClr val="dk1"/>
              </a:fillRef>
              <a:effectRef idx="2">
                <a:schemeClr val="dk1"/>
              </a:effectRef>
              <a:fontRef idx="minor">
                <a:schemeClr val="tx1"/>
              </a:fontRef>
            </p:style>
          </p:cxnSp>
        </p:grpSp>
        <p:grpSp>
          <p:nvGrpSpPr>
            <p:cNvPr id="36" name="Group 35">
              <a:extLst>
                <a:ext uri="{FF2B5EF4-FFF2-40B4-BE49-F238E27FC236}">
                  <a16:creationId xmlns:a16="http://schemas.microsoft.com/office/drawing/2014/main" id="{E6449197-55F2-FE31-1E82-9F0CD0ED1707}"/>
                </a:ext>
              </a:extLst>
            </p:cNvPr>
            <p:cNvGrpSpPr/>
            <p:nvPr/>
          </p:nvGrpSpPr>
          <p:grpSpPr>
            <a:xfrm>
              <a:off x="8748712" y="5220890"/>
              <a:ext cx="2877742" cy="430887"/>
              <a:chOff x="8748712" y="5220890"/>
              <a:chExt cx="2877742" cy="430887"/>
            </a:xfrm>
          </p:grpSpPr>
          <p:sp>
            <p:nvSpPr>
              <p:cNvPr id="20" name="TextBox 4">
                <a:extLst>
                  <a:ext uri="{FF2B5EF4-FFF2-40B4-BE49-F238E27FC236}">
                    <a16:creationId xmlns:a16="http://schemas.microsoft.com/office/drawing/2014/main" id="{15D05D87-4E98-87D5-FE9F-45F0F071883B}"/>
                  </a:ext>
                </a:extLst>
              </p:cNvPr>
              <p:cNvSpPr txBox="1"/>
              <p:nvPr/>
            </p:nvSpPr>
            <p:spPr>
              <a:xfrm>
                <a:off x="9054704" y="5220890"/>
                <a:ext cx="2571750"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200" err="1">
                    <a:latin typeface="Dreaming Outloud Pro"/>
                    <a:ea typeface="+mn-lt"/>
                    <a:cs typeface="+mn-lt"/>
                  </a:rPr>
                  <a:t>step_impute_mean</a:t>
                </a:r>
                <a:r>
                  <a:rPr lang="en-GB" sz="2200">
                    <a:latin typeface="Dreaming Outloud Pro"/>
                    <a:ea typeface="+mn-lt"/>
                    <a:cs typeface="+mn-lt"/>
                  </a:rPr>
                  <a:t>()</a:t>
                </a:r>
                <a:endParaRPr lang="en-US" sz="2200">
                  <a:latin typeface="Dreaming Outloud Pro"/>
                  <a:cs typeface="Dreaming Outloud Pro"/>
                </a:endParaRPr>
              </a:p>
            </p:txBody>
          </p:sp>
          <p:sp>
            <p:nvSpPr>
              <p:cNvPr id="32" name="Flowchart: Connector 31">
                <a:extLst>
                  <a:ext uri="{FF2B5EF4-FFF2-40B4-BE49-F238E27FC236}">
                    <a16:creationId xmlns:a16="http://schemas.microsoft.com/office/drawing/2014/main" id="{F139AC70-7D62-7E47-5DC0-B3672F28B373}"/>
                  </a:ext>
                </a:extLst>
              </p:cNvPr>
              <p:cNvSpPr/>
              <p:nvPr/>
            </p:nvSpPr>
            <p:spPr>
              <a:xfrm>
                <a:off x="8748712" y="5319711"/>
                <a:ext cx="250032" cy="238125"/>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50411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4" name="Freeform: Shape 1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16" name="Freeform: Shape 1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Shape&#10;&#10;Description automatically generated">
            <a:extLst>
              <a:ext uri="{FF2B5EF4-FFF2-40B4-BE49-F238E27FC236}">
                <a16:creationId xmlns:a16="http://schemas.microsoft.com/office/drawing/2014/main" id="{6A35E300-7E0D-9658-188B-9114E6EA963A}"/>
              </a:ext>
            </a:extLst>
          </p:cNvPr>
          <p:cNvPicPr>
            <a:picLocks noChangeAspect="1"/>
          </p:cNvPicPr>
          <p:nvPr/>
        </p:nvPicPr>
        <p:blipFill rotWithShape="1">
          <a:blip r:embed="rId2"/>
          <a:srcRect b="5479"/>
          <a:stretch/>
        </p:blipFill>
        <p:spPr>
          <a:xfrm>
            <a:off x="4916251" y="1257236"/>
            <a:ext cx="6631341" cy="4105528"/>
          </a:xfrm>
          <a:prstGeom prst="rect">
            <a:avLst/>
          </a:prstGeom>
        </p:spPr>
      </p:pic>
      <p:sp>
        <p:nvSpPr>
          <p:cNvPr id="6" name="TextBox 1">
            <a:extLst>
              <a:ext uri="{FF2B5EF4-FFF2-40B4-BE49-F238E27FC236}">
                <a16:creationId xmlns:a16="http://schemas.microsoft.com/office/drawing/2014/main" id="{E85B6CD3-460A-1D16-3A08-347199F01844}"/>
              </a:ext>
            </a:extLst>
          </p:cNvPr>
          <p:cNvSpPr txBox="1"/>
          <p:nvPr/>
        </p:nvSpPr>
        <p:spPr>
          <a:xfrm>
            <a:off x="159544" y="902000"/>
            <a:ext cx="3924581" cy="385054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7200" kern="1200">
                <a:latin typeface="Dreaming Outloud Pro"/>
                <a:ea typeface="+mj-ea"/>
                <a:cs typeface="Dreaming Outloud Pro"/>
              </a:rPr>
              <a:t>Try out a different model</a:t>
            </a:r>
          </a:p>
        </p:txBody>
      </p:sp>
    </p:spTree>
    <p:extLst>
      <p:ext uri="{BB962C8B-B14F-4D97-AF65-F5344CB8AC3E}">
        <p14:creationId xmlns:p14="http://schemas.microsoft.com/office/powerpoint/2010/main" val="372791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9D41701-9581-A4A0-B82D-100F6148285C}"/>
              </a:ext>
            </a:extLst>
          </p:cNvPr>
          <p:cNvGrpSpPr/>
          <p:nvPr/>
        </p:nvGrpSpPr>
        <p:grpSpPr>
          <a:xfrm>
            <a:off x="738187" y="-5953"/>
            <a:ext cx="7304484" cy="1051381"/>
            <a:chOff x="738187" y="-5953"/>
            <a:chExt cx="7304484" cy="1051381"/>
          </a:xfrm>
        </p:grpSpPr>
        <p:sp>
          <p:nvSpPr>
            <p:cNvPr id="4" name="TextBox 1">
              <a:extLst>
                <a:ext uri="{FF2B5EF4-FFF2-40B4-BE49-F238E27FC236}">
                  <a16:creationId xmlns:a16="http://schemas.microsoft.com/office/drawing/2014/main" id="{910830AD-124A-A858-2EF2-7F655DDCD127}"/>
                </a:ext>
              </a:extLst>
            </p:cNvPr>
            <p:cNvSpPr txBox="1"/>
            <p:nvPr/>
          </p:nvSpPr>
          <p:spPr>
            <a:xfrm>
              <a:off x="1464469" y="-5953"/>
              <a:ext cx="6578202" cy="10513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6000">
                  <a:latin typeface="Dreaming Outloud Pro"/>
                  <a:cs typeface="Calibri"/>
                </a:rPr>
                <a:t>Model Tuning</a:t>
              </a:r>
              <a:endParaRPr lang="en-GB" sz="6000">
                <a:latin typeface="Dreaming Outloud Pro"/>
                <a:cs typeface="Dreaming Outloud Pro"/>
              </a:endParaRPr>
            </a:p>
          </p:txBody>
        </p:sp>
        <p:pic>
          <p:nvPicPr>
            <p:cNvPr id="7" name="Picture 7" descr="A picture containing shape&#10;&#10;Description automatically generated">
              <a:extLst>
                <a:ext uri="{FF2B5EF4-FFF2-40B4-BE49-F238E27FC236}">
                  <a16:creationId xmlns:a16="http://schemas.microsoft.com/office/drawing/2014/main" id="{C0D3D5BD-A33B-920B-207B-1C243A68854D}"/>
                </a:ext>
              </a:extLst>
            </p:cNvPr>
            <p:cNvPicPr>
              <a:picLocks noChangeAspect="1"/>
            </p:cNvPicPr>
            <p:nvPr/>
          </p:nvPicPr>
          <p:blipFill>
            <a:blip r:embed="rId2"/>
            <a:stretch>
              <a:fillRect/>
            </a:stretch>
          </p:blipFill>
          <p:spPr>
            <a:xfrm>
              <a:off x="738187" y="128588"/>
              <a:ext cx="666751" cy="778670"/>
            </a:xfrm>
            <a:prstGeom prst="rect">
              <a:avLst/>
            </a:prstGeom>
          </p:spPr>
        </p:pic>
      </p:grpSp>
      <p:sp>
        <p:nvSpPr>
          <p:cNvPr id="9" name="TextBox 1">
            <a:extLst>
              <a:ext uri="{FF2B5EF4-FFF2-40B4-BE49-F238E27FC236}">
                <a16:creationId xmlns:a16="http://schemas.microsoft.com/office/drawing/2014/main" id="{A7D6AB74-EE34-3636-52D8-E294D268B3E4}"/>
              </a:ext>
            </a:extLst>
          </p:cNvPr>
          <p:cNvSpPr txBox="1"/>
          <p:nvPr/>
        </p:nvSpPr>
        <p:spPr>
          <a:xfrm>
            <a:off x="506015" y="1482328"/>
            <a:ext cx="1110852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latin typeface="Dreaming Outloud Pro"/>
                <a:ea typeface="+mn-lt"/>
                <a:cs typeface="+mn-lt"/>
              </a:rPr>
              <a:t>Some model parameters cannot be estimated directly from the training data. </a:t>
            </a:r>
            <a:endParaRPr lang="en-GB" sz="2400">
              <a:latin typeface="Dreaming Outloud Pro"/>
              <a:cs typeface="Calibri"/>
            </a:endParaRPr>
          </a:p>
        </p:txBody>
      </p:sp>
      <p:grpSp>
        <p:nvGrpSpPr>
          <p:cNvPr id="13" name="Group 12">
            <a:extLst>
              <a:ext uri="{FF2B5EF4-FFF2-40B4-BE49-F238E27FC236}">
                <a16:creationId xmlns:a16="http://schemas.microsoft.com/office/drawing/2014/main" id="{A663F13C-5FA4-FC9B-876F-0AA48F1C17F5}"/>
              </a:ext>
            </a:extLst>
          </p:cNvPr>
          <p:cNvGrpSpPr/>
          <p:nvPr/>
        </p:nvGrpSpPr>
        <p:grpSpPr>
          <a:xfrm>
            <a:off x="473868" y="2307431"/>
            <a:ext cx="11172823" cy="1123951"/>
            <a:chOff x="176212" y="2962275"/>
            <a:chExt cx="11172823" cy="1123951"/>
          </a:xfrm>
        </p:grpSpPr>
        <p:sp>
          <p:nvSpPr>
            <p:cNvPr id="10" name="TextBox 1">
              <a:extLst>
                <a:ext uri="{FF2B5EF4-FFF2-40B4-BE49-F238E27FC236}">
                  <a16:creationId xmlns:a16="http://schemas.microsoft.com/office/drawing/2014/main" id="{33F84E10-4909-5A44-AC31-BFFB8BD028DB}"/>
                </a:ext>
              </a:extLst>
            </p:cNvPr>
            <p:cNvSpPr txBox="1"/>
            <p:nvPr/>
          </p:nvSpPr>
          <p:spPr>
            <a:xfrm>
              <a:off x="1438275" y="3057525"/>
              <a:ext cx="991076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latin typeface="Dreaming Outloud Pro"/>
                  <a:cs typeface="Dreaming Outloud Pro"/>
                </a:rPr>
                <a:t>Instead of learning these kinds of hyperparameters during model training, we tune them</a:t>
              </a:r>
            </a:p>
          </p:txBody>
        </p:sp>
        <p:pic>
          <p:nvPicPr>
            <p:cNvPr id="12" name="Picture 12">
              <a:extLst>
                <a:ext uri="{FF2B5EF4-FFF2-40B4-BE49-F238E27FC236}">
                  <a16:creationId xmlns:a16="http://schemas.microsoft.com/office/drawing/2014/main" id="{FA7EC009-14AA-1A00-DF2A-E697630496BD}"/>
                </a:ext>
              </a:extLst>
            </p:cNvPr>
            <p:cNvPicPr>
              <a:picLocks noChangeAspect="1"/>
            </p:cNvPicPr>
            <p:nvPr/>
          </p:nvPicPr>
          <p:blipFill>
            <a:blip r:embed="rId3"/>
            <a:stretch>
              <a:fillRect/>
            </a:stretch>
          </p:blipFill>
          <p:spPr>
            <a:xfrm>
              <a:off x="176212" y="2962275"/>
              <a:ext cx="1123951" cy="1123951"/>
            </a:xfrm>
            <a:prstGeom prst="rect">
              <a:avLst/>
            </a:prstGeom>
          </p:spPr>
        </p:pic>
      </p:grpSp>
      <p:grpSp>
        <p:nvGrpSpPr>
          <p:cNvPr id="15" name="Group 14">
            <a:extLst>
              <a:ext uri="{FF2B5EF4-FFF2-40B4-BE49-F238E27FC236}">
                <a16:creationId xmlns:a16="http://schemas.microsoft.com/office/drawing/2014/main" id="{11482FB3-8247-D315-E2D1-05D54386885D}"/>
              </a:ext>
            </a:extLst>
          </p:cNvPr>
          <p:cNvGrpSpPr/>
          <p:nvPr/>
        </p:nvGrpSpPr>
        <p:grpSpPr>
          <a:xfrm>
            <a:off x="1128713" y="3914775"/>
            <a:ext cx="3300412" cy="469107"/>
            <a:chOff x="1128713" y="3914775"/>
            <a:chExt cx="3300412" cy="469107"/>
          </a:xfrm>
        </p:grpSpPr>
        <p:pic>
          <p:nvPicPr>
            <p:cNvPr id="6" name="Picture 13">
              <a:extLst>
                <a:ext uri="{FF2B5EF4-FFF2-40B4-BE49-F238E27FC236}">
                  <a16:creationId xmlns:a16="http://schemas.microsoft.com/office/drawing/2014/main" id="{4CCA3A86-13B7-1473-5DCF-B28A4A0F0C5D}"/>
                </a:ext>
              </a:extLst>
            </p:cNvPr>
            <p:cNvPicPr>
              <a:picLocks noChangeAspect="1"/>
            </p:cNvPicPr>
            <p:nvPr/>
          </p:nvPicPr>
          <p:blipFill>
            <a:blip r:embed="rId4"/>
            <a:stretch>
              <a:fillRect/>
            </a:stretch>
          </p:blipFill>
          <p:spPr>
            <a:xfrm>
              <a:off x="1128713" y="3914775"/>
              <a:ext cx="492920" cy="469107"/>
            </a:xfrm>
            <a:prstGeom prst="rect">
              <a:avLst/>
            </a:prstGeom>
          </p:spPr>
        </p:pic>
        <p:sp>
          <p:nvSpPr>
            <p:cNvPr id="14" name="TextBox 1">
              <a:extLst>
                <a:ext uri="{FF2B5EF4-FFF2-40B4-BE49-F238E27FC236}">
                  <a16:creationId xmlns:a16="http://schemas.microsoft.com/office/drawing/2014/main" id="{2094286D-536F-781D-F363-9408B2CCE3F5}"/>
                </a:ext>
              </a:extLst>
            </p:cNvPr>
            <p:cNvSpPr txBox="1"/>
            <p:nvPr/>
          </p:nvSpPr>
          <p:spPr>
            <a:xfrm>
              <a:off x="1678781" y="3923109"/>
              <a:ext cx="2750344" cy="4462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300">
                  <a:latin typeface="Dreaming Outloud Pro"/>
                  <a:cs typeface="Calibri"/>
                </a:rPr>
                <a:t>Try different values</a:t>
              </a:r>
              <a:endParaRPr lang="en-GB" sz="2300">
                <a:latin typeface="Dreaming Outloud Pro"/>
                <a:cs typeface="Dreaming Outloud Pro"/>
              </a:endParaRPr>
            </a:p>
          </p:txBody>
        </p:sp>
      </p:grpSp>
      <p:grpSp>
        <p:nvGrpSpPr>
          <p:cNvPr id="16" name="Group 15">
            <a:extLst>
              <a:ext uri="{FF2B5EF4-FFF2-40B4-BE49-F238E27FC236}">
                <a16:creationId xmlns:a16="http://schemas.microsoft.com/office/drawing/2014/main" id="{D627596E-01DF-50FA-C0DA-6E55CF6CE348}"/>
              </a:ext>
            </a:extLst>
          </p:cNvPr>
          <p:cNvGrpSpPr/>
          <p:nvPr/>
        </p:nvGrpSpPr>
        <p:grpSpPr>
          <a:xfrm>
            <a:off x="1164431" y="4688680"/>
            <a:ext cx="5038724" cy="469107"/>
            <a:chOff x="1128713" y="3914775"/>
            <a:chExt cx="5038724" cy="469107"/>
          </a:xfrm>
        </p:grpSpPr>
        <p:pic>
          <p:nvPicPr>
            <p:cNvPr id="17" name="Picture 13">
              <a:extLst>
                <a:ext uri="{FF2B5EF4-FFF2-40B4-BE49-F238E27FC236}">
                  <a16:creationId xmlns:a16="http://schemas.microsoft.com/office/drawing/2014/main" id="{A11EF19A-DF17-5487-7B02-5FEFADFA139E}"/>
                </a:ext>
              </a:extLst>
            </p:cNvPr>
            <p:cNvPicPr>
              <a:picLocks noChangeAspect="1"/>
            </p:cNvPicPr>
            <p:nvPr/>
          </p:nvPicPr>
          <p:blipFill>
            <a:blip r:embed="rId4"/>
            <a:stretch>
              <a:fillRect/>
            </a:stretch>
          </p:blipFill>
          <p:spPr>
            <a:xfrm>
              <a:off x="1128713" y="3914775"/>
              <a:ext cx="492920" cy="469107"/>
            </a:xfrm>
            <a:prstGeom prst="rect">
              <a:avLst/>
            </a:prstGeom>
          </p:spPr>
        </p:pic>
        <p:sp>
          <p:nvSpPr>
            <p:cNvPr id="18" name="TextBox 1">
              <a:extLst>
                <a:ext uri="{FF2B5EF4-FFF2-40B4-BE49-F238E27FC236}">
                  <a16:creationId xmlns:a16="http://schemas.microsoft.com/office/drawing/2014/main" id="{29DA43A5-0D2B-5CBC-8A64-8714D45B09F7}"/>
                </a:ext>
              </a:extLst>
            </p:cNvPr>
            <p:cNvSpPr txBox="1"/>
            <p:nvPr/>
          </p:nvSpPr>
          <p:spPr>
            <a:xfrm>
              <a:off x="1678781" y="3923109"/>
              <a:ext cx="4488656" cy="4462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300">
                  <a:latin typeface="Dreaming Outloud Pro"/>
                  <a:cs typeface="Calibri"/>
                </a:rPr>
                <a:t>Measure performance</a:t>
              </a:r>
            </a:p>
          </p:txBody>
        </p:sp>
      </p:grpSp>
      <p:grpSp>
        <p:nvGrpSpPr>
          <p:cNvPr id="19" name="Group 18">
            <a:extLst>
              <a:ext uri="{FF2B5EF4-FFF2-40B4-BE49-F238E27FC236}">
                <a16:creationId xmlns:a16="http://schemas.microsoft.com/office/drawing/2014/main" id="{14F644FD-839F-0E93-3D95-A01C27BA3F9F}"/>
              </a:ext>
            </a:extLst>
          </p:cNvPr>
          <p:cNvGrpSpPr/>
          <p:nvPr/>
        </p:nvGrpSpPr>
        <p:grpSpPr>
          <a:xfrm>
            <a:off x="1164431" y="5569743"/>
            <a:ext cx="3300412" cy="469107"/>
            <a:chOff x="1128713" y="3914775"/>
            <a:chExt cx="3300412" cy="469107"/>
          </a:xfrm>
        </p:grpSpPr>
        <p:pic>
          <p:nvPicPr>
            <p:cNvPr id="20" name="Picture 13">
              <a:extLst>
                <a:ext uri="{FF2B5EF4-FFF2-40B4-BE49-F238E27FC236}">
                  <a16:creationId xmlns:a16="http://schemas.microsoft.com/office/drawing/2014/main" id="{2473A83F-7ED5-A48B-6A8A-B156F02C6F5D}"/>
                </a:ext>
              </a:extLst>
            </p:cNvPr>
            <p:cNvPicPr>
              <a:picLocks noChangeAspect="1"/>
            </p:cNvPicPr>
            <p:nvPr/>
          </p:nvPicPr>
          <p:blipFill>
            <a:blip r:embed="rId4"/>
            <a:stretch>
              <a:fillRect/>
            </a:stretch>
          </p:blipFill>
          <p:spPr>
            <a:xfrm>
              <a:off x="1128713" y="3914775"/>
              <a:ext cx="492920" cy="469107"/>
            </a:xfrm>
            <a:prstGeom prst="rect">
              <a:avLst/>
            </a:prstGeom>
          </p:spPr>
        </p:pic>
        <p:sp>
          <p:nvSpPr>
            <p:cNvPr id="21" name="TextBox 1">
              <a:extLst>
                <a:ext uri="{FF2B5EF4-FFF2-40B4-BE49-F238E27FC236}">
                  <a16:creationId xmlns:a16="http://schemas.microsoft.com/office/drawing/2014/main" id="{D67002D5-DABD-8B57-86AB-9771FF3C1C87}"/>
                </a:ext>
              </a:extLst>
            </p:cNvPr>
            <p:cNvSpPr txBox="1"/>
            <p:nvPr/>
          </p:nvSpPr>
          <p:spPr>
            <a:xfrm>
              <a:off x="1678781" y="3923109"/>
              <a:ext cx="2750344" cy="4462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300">
                  <a:latin typeface="Dreaming Outloud Pro"/>
                  <a:cs typeface="Calibri"/>
                </a:rPr>
                <a:t>Pick the best</a:t>
              </a:r>
            </a:p>
          </p:txBody>
        </p:sp>
      </p:grpSp>
    </p:spTree>
    <p:extLst>
      <p:ext uri="{BB962C8B-B14F-4D97-AF65-F5344CB8AC3E}">
        <p14:creationId xmlns:p14="http://schemas.microsoft.com/office/powerpoint/2010/main" val="64219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2086F9D-FD14-EF59-2F66-E3EBBEA7595A}"/>
              </a:ext>
            </a:extLst>
          </p:cNvPr>
          <p:cNvPicPr>
            <a:picLocks noChangeAspect="1"/>
          </p:cNvPicPr>
          <p:nvPr/>
        </p:nvPicPr>
        <p:blipFill>
          <a:blip r:embed="rId2"/>
          <a:stretch>
            <a:fillRect/>
          </a:stretch>
        </p:blipFill>
        <p:spPr>
          <a:xfrm>
            <a:off x="866775" y="378619"/>
            <a:ext cx="1147764" cy="1135857"/>
          </a:xfrm>
          <a:prstGeom prst="rect">
            <a:avLst/>
          </a:prstGeom>
        </p:spPr>
      </p:pic>
      <p:sp>
        <p:nvSpPr>
          <p:cNvPr id="6" name="TextBox 1">
            <a:extLst>
              <a:ext uri="{FF2B5EF4-FFF2-40B4-BE49-F238E27FC236}">
                <a16:creationId xmlns:a16="http://schemas.microsoft.com/office/drawing/2014/main" id="{192F86B1-4A2C-8B2C-0671-8F7F54257EBD}"/>
              </a:ext>
            </a:extLst>
          </p:cNvPr>
          <p:cNvSpPr txBox="1"/>
          <p:nvPr/>
        </p:nvSpPr>
        <p:spPr>
          <a:xfrm>
            <a:off x="2577702" y="559593"/>
            <a:ext cx="5980834"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4800">
                <a:latin typeface="Dreaming Outloud Pro"/>
                <a:cs typeface="Calibri"/>
              </a:rPr>
              <a:t>Let's pause for a sec...</a:t>
            </a:r>
            <a:endParaRPr lang="en-GB" sz="4800">
              <a:latin typeface="Dreaming Outloud Pro"/>
              <a:cs typeface="Dreaming Outloud Pro"/>
            </a:endParaRPr>
          </a:p>
        </p:txBody>
      </p:sp>
      <p:grpSp>
        <p:nvGrpSpPr>
          <p:cNvPr id="12" name="Group 11">
            <a:extLst>
              <a:ext uri="{FF2B5EF4-FFF2-40B4-BE49-F238E27FC236}">
                <a16:creationId xmlns:a16="http://schemas.microsoft.com/office/drawing/2014/main" id="{F99DD82B-4FDB-6B1C-66D7-1897100C4B97}"/>
              </a:ext>
            </a:extLst>
          </p:cNvPr>
          <p:cNvGrpSpPr/>
          <p:nvPr/>
        </p:nvGrpSpPr>
        <p:grpSpPr>
          <a:xfrm>
            <a:off x="247650" y="2470547"/>
            <a:ext cx="10796478" cy="954107"/>
            <a:chOff x="247650" y="2470547"/>
            <a:chExt cx="10796478" cy="954107"/>
          </a:xfrm>
        </p:grpSpPr>
        <p:sp>
          <p:nvSpPr>
            <p:cNvPr id="7" name="TextBox 1">
              <a:extLst>
                <a:ext uri="{FF2B5EF4-FFF2-40B4-BE49-F238E27FC236}">
                  <a16:creationId xmlns:a16="http://schemas.microsoft.com/office/drawing/2014/main" id="{62652C52-061A-22FA-F6B4-E941DA51A969}"/>
                </a:ext>
              </a:extLst>
            </p:cNvPr>
            <p:cNvSpPr txBox="1"/>
            <p:nvPr/>
          </p:nvSpPr>
          <p:spPr>
            <a:xfrm>
              <a:off x="1797844" y="2470547"/>
              <a:ext cx="9246284"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a:latin typeface="Dreaming Outloud Pro"/>
                  <a:ea typeface="Lato"/>
                  <a:cs typeface="Lato"/>
                </a:rPr>
                <a:t>Typically we can’t decide on which final model to use with the test set before first assessing model performance.</a:t>
              </a:r>
            </a:p>
          </p:txBody>
        </p:sp>
        <p:sp>
          <p:nvSpPr>
            <p:cNvPr id="10" name="Flowchart: Connector 9">
              <a:extLst>
                <a:ext uri="{FF2B5EF4-FFF2-40B4-BE49-F238E27FC236}">
                  <a16:creationId xmlns:a16="http://schemas.microsoft.com/office/drawing/2014/main" id="{D21219D9-0082-DE31-F7B0-4413046D92DD}"/>
                </a:ext>
              </a:extLst>
            </p:cNvPr>
            <p:cNvSpPr/>
            <p:nvPr/>
          </p:nvSpPr>
          <p:spPr>
            <a:xfrm>
              <a:off x="247650" y="2664618"/>
              <a:ext cx="416719" cy="440531"/>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3A111716-E5D9-A03C-C9BE-8B6EBF9C75EF}"/>
              </a:ext>
            </a:extLst>
          </p:cNvPr>
          <p:cNvGrpSpPr/>
          <p:nvPr/>
        </p:nvGrpSpPr>
        <p:grpSpPr>
          <a:xfrm>
            <a:off x="319087" y="4089797"/>
            <a:ext cx="11771276" cy="2762488"/>
            <a:chOff x="319087" y="4089797"/>
            <a:chExt cx="11771276" cy="2762488"/>
          </a:xfrm>
        </p:grpSpPr>
        <p:sp>
          <p:nvSpPr>
            <p:cNvPr id="8" name="TextBox 1">
              <a:extLst>
                <a:ext uri="{FF2B5EF4-FFF2-40B4-BE49-F238E27FC236}">
                  <a16:creationId xmlns:a16="http://schemas.microsoft.com/office/drawing/2014/main" id="{E11CFBAA-D472-9F23-9A56-C35457044B13}"/>
                </a:ext>
              </a:extLst>
            </p:cNvPr>
            <p:cNvSpPr txBox="1"/>
            <p:nvPr/>
          </p:nvSpPr>
          <p:spPr>
            <a:xfrm>
              <a:off x="4375547" y="6482953"/>
              <a:ext cx="296465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atin typeface="Dreaming Outloud Pro"/>
                  <a:cs typeface="Calibri"/>
                </a:rPr>
                <a:t>Tidy </a:t>
              </a:r>
              <a:r>
                <a:rPr lang="en-GB" err="1">
                  <a:latin typeface="Dreaming Outloud Pro"/>
                  <a:cs typeface="Calibri"/>
                </a:rPr>
                <a:t>Modeling</a:t>
              </a:r>
              <a:r>
                <a:rPr lang="en-GB">
                  <a:latin typeface="Dreaming Outloud Pro"/>
                  <a:cs typeface="Calibri"/>
                </a:rPr>
                <a:t> With R book</a:t>
              </a:r>
              <a:endParaRPr lang="en-GB">
                <a:latin typeface="Dreaming Outloud Pro"/>
                <a:cs typeface="Dreaming Outloud Pro"/>
              </a:endParaRPr>
            </a:p>
          </p:txBody>
        </p:sp>
        <p:grpSp>
          <p:nvGrpSpPr>
            <p:cNvPr id="13" name="Group 12">
              <a:extLst>
                <a:ext uri="{FF2B5EF4-FFF2-40B4-BE49-F238E27FC236}">
                  <a16:creationId xmlns:a16="http://schemas.microsoft.com/office/drawing/2014/main" id="{CEC4A240-8D08-CCC5-DC31-F1B5484439F9}"/>
                </a:ext>
              </a:extLst>
            </p:cNvPr>
            <p:cNvGrpSpPr/>
            <p:nvPr/>
          </p:nvGrpSpPr>
          <p:grpSpPr>
            <a:xfrm>
              <a:off x="319087" y="4089797"/>
              <a:ext cx="11771276" cy="954107"/>
              <a:chOff x="319087" y="4089797"/>
              <a:chExt cx="11771276" cy="954107"/>
            </a:xfrm>
          </p:grpSpPr>
          <p:sp>
            <p:nvSpPr>
              <p:cNvPr id="3" name="TextBox 1">
                <a:extLst>
                  <a:ext uri="{FF2B5EF4-FFF2-40B4-BE49-F238E27FC236}">
                    <a16:creationId xmlns:a16="http://schemas.microsoft.com/office/drawing/2014/main" id="{26E384B0-4374-E8C8-CF3C-0F99E96E5E70}"/>
                  </a:ext>
                </a:extLst>
              </p:cNvPr>
              <p:cNvSpPr txBox="1"/>
              <p:nvPr/>
            </p:nvSpPr>
            <p:spPr>
              <a:xfrm>
                <a:off x="1577578" y="4089797"/>
                <a:ext cx="10512785"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a:latin typeface="Dreaming Outloud Pro"/>
                    <a:ea typeface="+mn-lt"/>
                    <a:cs typeface="+mn-lt"/>
                  </a:rPr>
                  <a:t>There is a gap between our need to measure performance reliably and the data splits (training and testing) we have available</a:t>
                </a:r>
                <a:endParaRPr lang="en-US" sz="2800">
                  <a:latin typeface="Dreaming Outloud Pro"/>
                  <a:cs typeface="Dreaming Outloud Pro"/>
                </a:endParaRPr>
              </a:p>
            </p:txBody>
          </p:sp>
          <p:sp>
            <p:nvSpPr>
              <p:cNvPr id="11" name="Flowchart: Connector 10">
                <a:extLst>
                  <a:ext uri="{FF2B5EF4-FFF2-40B4-BE49-F238E27FC236}">
                    <a16:creationId xmlns:a16="http://schemas.microsoft.com/office/drawing/2014/main" id="{5082A603-D286-EEC4-D761-ACB81A44E770}"/>
                  </a:ext>
                </a:extLst>
              </p:cNvPr>
              <p:cNvSpPr/>
              <p:nvPr/>
            </p:nvSpPr>
            <p:spPr>
              <a:xfrm>
                <a:off x="319087" y="4343400"/>
                <a:ext cx="416719" cy="44053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4868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background pattern&#10;&#10;Description automatically generated">
            <a:extLst>
              <a:ext uri="{FF2B5EF4-FFF2-40B4-BE49-F238E27FC236}">
                <a16:creationId xmlns:a16="http://schemas.microsoft.com/office/drawing/2014/main" id="{8EBA0643-F115-B0DC-FE3B-807101CE3212}"/>
              </a:ext>
            </a:extLst>
          </p:cNvPr>
          <p:cNvPicPr>
            <a:picLocks noChangeAspect="1"/>
          </p:cNvPicPr>
          <p:nvPr/>
        </p:nvPicPr>
        <p:blipFill>
          <a:blip r:embed="rId2"/>
          <a:stretch>
            <a:fillRect/>
          </a:stretch>
        </p:blipFill>
        <p:spPr>
          <a:xfrm>
            <a:off x="6093582" y="1984652"/>
            <a:ext cx="3024293" cy="1600548"/>
          </a:xfrm>
          <a:prstGeom prst="rect">
            <a:avLst/>
          </a:prstGeom>
        </p:spPr>
      </p:pic>
      <p:pic>
        <p:nvPicPr>
          <p:cNvPr id="3" name="Picture 3" descr="A picture containing background pattern&#10;&#10;Description automatically generated">
            <a:extLst>
              <a:ext uri="{FF2B5EF4-FFF2-40B4-BE49-F238E27FC236}">
                <a16:creationId xmlns:a16="http://schemas.microsoft.com/office/drawing/2014/main" id="{356F8825-5FFF-4ADF-8A13-ABBDABF8C3F4}"/>
              </a:ext>
            </a:extLst>
          </p:cNvPr>
          <p:cNvPicPr>
            <a:picLocks noChangeAspect="1"/>
          </p:cNvPicPr>
          <p:nvPr/>
        </p:nvPicPr>
        <p:blipFill>
          <a:blip r:embed="rId3"/>
          <a:stretch>
            <a:fillRect/>
          </a:stretch>
        </p:blipFill>
        <p:spPr>
          <a:xfrm>
            <a:off x="9357964" y="2040267"/>
            <a:ext cx="2659198" cy="1416748"/>
          </a:xfrm>
          <a:prstGeom prst="rect">
            <a:avLst/>
          </a:prstGeom>
        </p:spPr>
      </p:pic>
      <p:pic>
        <p:nvPicPr>
          <p:cNvPr id="5" name="Picture 5" descr="A picture containing background pattern&#10;&#10;Description automatically generated">
            <a:extLst>
              <a:ext uri="{FF2B5EF4-FFF2-40B4-BE49-F238E27FC236}">
                <a16:creationId xmlns:a16="http://schemas.microsoft.com/office/drawing/2014/main" id="{D0B35163-A8E6-0D4A-8A7B-63F4E3C4E5B6}"/>
              </a:ext>
            </a:extLst>
          </p:cNvPr>
          <p:cNvPicPr>
            <a:picLocks noChangeAspect="1"/>
          </p:cNvPicPr>
          <p:nvPr/>
        </p:nvPicPr>
        <p:blipFill>
          <a:blip r:embed="rId4"/>
          <a:stretch>
            <a:fillRect/>
          </a:stretch>
        </p:blipFill>
        <p:spPr>
          <a:xfrm>
            <a:off x="6166153" y="3642907"/>
            <a:ext cx="2978935" cy="1591477"/>
          </a:xfrm>
          <a:prstGeom prst="rect">
            <a:avLst/>
          </a:prstGeom>
        </p:spPr>
      </p:pic>
      <p:pic>
        <p:nvPicPr>
          <p:cNvPr id="2" name="Graphic 2">
            <a:extLst>
              <a:ext uri="{FF2B5EF4-FFF2-40B4-BE49-F238E27FC236}">
                <a16:creationId xmlns:a16="http://schemas.microsoft.com/office/drawing/2014/main" id="{CB001802-0296-9765-AF35-9DB9073ECD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80" y="1726969"/>
            <a:ext cx="5742880" cy="3895725"/>
          </a:xfrm>
          <a:prstGeom prst="rect">
            <a:avLst/>
          </a:prstGeom>
        </p:spPr>
      </p:pic>
      <p:sp>
        <p:nvSpPr>
          <p:cNvPr id="10" name="TextBox 1">
            <a:extLst>
              <a:ext uri="{FF2B5EF4-FFF2-40B4-BE49-F238E27FC236}">
                <a16:creationId xmlns:a16="http://schemas.microsoft.com/office/drawing/2014/main" id="{A3DB885F-66DD-B0A7-0F60-BC08FFDD9A8C}"/>
              </a:ext>
            </a:extLst>
          </p:cNvPr>
          <p:cNvSpPr txBox="1"/>
          <p:nvPr/>
        </p:nvSpPr>
        <p:spPr>
          <a:xfrm>
            <a:off x="342900" y="209550"/>
            <a:ext cx="10713027"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4000">
                <a:latin typeface="Dreaming Outloud Pro"/>
                <a:cs typeface="Calibri"/>
              </a:rPr>
              <a:t>Resampling for evaluating model performance</a:t>
            </a:r>
            <a:endParaRPr lang="en-GB" sz="4000">
              <a:latin typeface="Dreaming Outloud Pro"/>
              <a:cs typeface="Dreaming Outloud Pro"/>
            </a:endParaRPr>
          </a:p>
        </p:txBody>
      </p:sp>
      <p:sp>
        <p:nvSpPr>
          <p:cNvPr id="14" name="TextBox 1">
            <a:extLst>
              <a:ext uri="{FF2B5EF4-FFF2-40B4-BE49-F238E27FC236}">
                <a16:creationId xmlns:a16="http://schemas.microsoft.com/office/drawing/2014/main" id="{AAEAFE9A-FCF9-1C38-3BF8-C298E42C9531}"/>
              </a:ext>
            </a:extLst>
          </p:cNvPr>
          <p:cNvSpPr txBox="1"/>
          <p:nvPr/>
        </p:nvSpPr>
        <p:spPr>
          <a:xfrm>
            <a:off x="7073900" y="1257300"/>
            <a:ext cx="3073977"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u="sng">
                <a:latin typeface="Dreaming Outloud Pro"/>
                <a:cs typeface="Calibri"/>
              </a:rPr>
              <a:t>Cross Validation</a:t>
            </a:r>
            <a:endParaRPr lang="en-GB" sz="2800" u="sng">
              <a:latin typeface="Dreaming Outloud Pro"/>
              <a:cs typeface="Dreaming Outloud Pro"/>
            </a:endParaRPr>
          </a:p>
        </p:txBody>
      </p:sp>
      <p:sp>
        <p:nvSpPr>
          <p:cNvPr id="15" name="TextBox 1">
            <a:extLst>
              <a:ext uri="{FF2B5EF4-FFF2-40B4-BE49-F238E27FC236}">
                <a16:creationId xmlns:a16="http://schemas.microsoft.com/office/drawing/2014/main" id="{CC1E86FA-BB33-F011-C201-AF98E0FFC3A1}"/>
              </a:ext>
            </a:extLst>
          </p:cNvPr>
          <p:cNvSpPr txBox="1"/>
          <p:nvPr/>
        </p:nvSpPr>
        <p:spPr>
          <a:xfrm>
            <a:off x="520700" y="6419850"/>
            <a:ext cx="3695700" cy="38100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atin typeface="Dreaming Outloud Pro"/>
                <a:cs typeface="Calibri"/>
              </a:rPr>
              <a:t>Image from Tidy </a:t>
            </a:r>
            <a:r>
              <a:rPr lang="en-GB" err="1">
                <a:latin typeface="Dreaming Outloud Pro"/>
                <a:cs typeface="Calibri"/>
              </a:rPr>
              <a:t>Modeling</a:t>
            </a:r>
            <a:r>
              <a:rPr lang="en-GB">
                <a:latin typeface="Dreaming Outloud Pro"/>
                <a:cs typeface="Calibri"/>
              </a:rPr>
              <a:t> with R</a:t>
            </a:r>
            <a:endParaRPr lang="en-GB">
              <a:latin typeface="Dreaming Outloud Pro"/>
              <a:cs typeface="Dreaming Outloud Pro"/>
            </a:endParaRPr>
          </a:p>
        </p:txBody>
      </p:sp>
      <p:grpSp>
        <p:nvGrpSpPr>
          <p:cNvPr id="17" name="Group 16">
            <a:extLst>
              <a:ext uri="{FF2B5EF4-FFF2-40B4-BE49-F238E27FC236}">
                <a16:creationId xmlns:a16="http://schemas.microsoft.com/office/drawing/2014/main" id="{2C4B1532-DB46-C945-277E-9358C6F88B90}"/>
              </a:ext>
            </a:extLst>
          </p:cNvPr>
          <p:cNvGrpSpPr/>
          <p:nvPr/>
        </p:nvGrpSpPr>
        <p:grpSpPr>
          <a:xfrm>
            <a:off x="8267700" y="3644686"/>
            <a:ext cx="3776675" cy="3207995"/>
            <a:chOff x="8267700" y="3644686"/>
            <a:chExt cx="3776675" cy="3207995"/>
          </a:xfrm>
        </p:grpSpPr>
        <p:pic>
          <p:nvPicPr>
            <p:cNvPr id="6" name="Picture 6" descr="A picture containing background pattern&#10;&#10;Description automatically generated">
              <a:extLst>
                <a:ext uri="{FF2B5EF4-FFF2-40B4-BE49-F238E27FC236}">
                  <a16:creationId xmlns:a16="http://schemas.microsoft.com/office/drawing/2014/main" id="{9E122C7F-5BA6-A519-4423-B23C9BAF4669}"/>
                </a:ext>
              </a:extLst>
            </p:cNvPr>
            <p:cNvPicPr>
              <a:picLocks noChangeAspect="1"/>
            </p:cNvPicPr>
            <p:nvPr/>
          </p:nvPicPr>
          <p:blipFill>
            <a:blip r:embed="rId7"/>
            <a:stretch>
              <a:fillRect/>
            </a:stretch>
          </p:blipFill>
          <p:spPr>
            <a:xfrm>
              <a:off x="9113034" y="3644686"/>
              <a:ext cx="2931341" cy="1589105"/>
            </a:xfrm>
            <a:prstGeom prst="rect">
              <a:avLst/>
            </a:prstGeom>
          </p:spPr>
        </p:pic>
        <p:sp>
          <p:nvSpPr>
            <p:cNvPr id="16" name="TextBox 1">
              <a:extLst>
                <a:ext uri="{FF2B5EF4-FFF2-40B4-BE49-F238E27FC236}">
                  <a16:creationId xmlns:a16="http://schemas.microsoft.com/office/drawing/2014/main" id="{70D7E8F4-471D-C012-97CC-10D4EE84FFF3}"/>
                </a:ext>
              </a:extLst>
            </p:cNvPr>
            <p:cNvSpPr txBox="1"/>
            <p:nvPr/>
          </p:nvSpPr>
          <p:spPr>
            <a:xfrm>
              <a:off x="8267700" y="6483349"/>
              <a:ext cx="36957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atin typeface="Dreaming Outloud Pro"/>
                  <a:cs typeface="Calibri"/>
                </a:rPr>
                <a:t>Image from Julia </a:t>
              </a:r>
              <a:r>
                <a:rPr lang="en-GB" err="1">
                  <a:latin typeface="Dreaming Outloud Pro"/>
                  <a:cs typeface="Calibri"/>
                </a:rPr>
                <a:t>Silge's</a:t>
              </a:r>
              <a:r>
                <a:rPr lang="en-GB">
                  <a:latin typeface="Dreaming Outloud Pro"/>
                  <a:cs typeface="Calibri"/>
                </a:rPr>
                <a:t> ML course </a:t>
              </a:r>
            </a:p>
          </p:txBody>
        </p:sp>
      </p:grpSp>
    </p:spTree>
    <p:extLst>
      <p:ext uri="{BB962C8B-B14F-4D97-AF65-F5344CB8AC3E}">
        <p14:creationId xmlns:p14="http://schemas.microsoft.com/office/powerpoint/2010/main" val="91594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BF09-EB3B-40A4-A454-5BBCEA99BD15}"/>
              </a:ext>
            </a:extLst>
          </p:cNvPr>
          <p:cNvSpPr>
            <a:spLocks noGrp="1"/>
          </p:cNvSpPr>
          <p:nvPr>
            <p:ph type="title"/>
          </p:nvPr>
        </p:nvSpPr>
        <p:spPr>
          <a:xfrm>
            <a:off x="551313" y="2875002"/>
            <a:ext cx="2312879" cy="1107996"/>
          </a:xfrm>
        </p:spPr>
        <p:txBody>
          <a:bodyPr/>
          <a:lstStyle/>
          <a:p>
            <a:r>
              <a:rPr lang="en-AU">
                <a:solidFill>
                  <a:schemeClr val="bg1"/>
                </a:solidFill>
              </a:rPr>
              <a:t>Knowledge Check</a:t>
            </a:r>
          </a:p>
        </p:txBody>
      </p:sp>
      <p:pic>
        <p:nvPicPr>
          <p:cNvPr id="5" name="ChatBoxImage">
            <a:extLst>
              <a:ext uri="{FF2B5EF4-FFF2-40B4-BE49-F238E27FC236}">
                <a16:creationId xmlns:a16="http://schemas.microsoft.com/office/drawing/2014/main" id="{8092512B-9702-474A-9A05-1B0A4D723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38200"/>
            <a:ext cx="3200400" cy="3200400"/>
          </a:xfrm>
          <a:prstGeom prst="rect">
            <a:avLst/>
          </a:prstGeom>
        </p:spPr>
      </p:pic>
    </p:spTree>
    <p:extLst>
      <p:ext uri="{BB962C8B-B14F-4D97-AF65-F5344CB8AC3E}">
        <p14:creationId xmlns:p14="http://schemas.microsoft.com/office/powerpoint/2010/main" val="123833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2 </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799" y="609600"/>
            <a:ext cx="7718425" cy="1723549"/>
          </a:xfrm>
        </p:spPr>
        <p:txBody>
          <a:bodyPr/>
          <a:lstStyle/>
          <a:p>
            <a:r>
              <a:rPr lang="en-US"/>
              <a:t>A regression model specification was created by using the </a:t>
            </a:r>
            <a:r>
              <a:rPr lang="en-US" err="1"/>
              <a:t>linear_reg</a:t>
            </a:r>
            <a:r>
              <a:rPr lang="en-US"/>
              <a:t>() function in the </a:t>
            </a:r>
            <a:r>
              <a:rPr lang="en-US" err="1"/>
              <a:t>tidymodels</a:t>
            </a:r>
            <a:r>
              <a:rPr lang="en-US"/>
              <a:t> parsnip package. What should be done to train the model?</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087811" y="2621847"/>
            <a:ext cx="7342189" cy="2474524"/>
          </a:xfrm>
        </p:spPr>
        <p:txBody>
          <a:bodyPr/>
          <a:lstStyle/>
          <a:p>
            <a:pPr lvl="1" indent="-457200">
              <a:spcAft>
                <a:spcPct val="15000"/>
              </a:spcAft>
              <a:buAutoNum type="alphaUcPeriod"/>
            </a:pPr>
            <a:r>
              <a:rPr lang="en-US" sz="2400">
                <a:solidFill>
                  <a:srgbClr val="000000"/>
                </a:solidFill>
              </a:rPr>
              <a:t>Call the predict() function and specify the model specification, formula, and data.</a:t>
            </a:r>
          </a:p>
          <a:p>
            <a:pPr lvl="1" indent="-457200">
              <a:spcAft>
                <a:spcPct val="15000"/>
              </a:spcAft>
              <a:buAutoNum type="alphaUcPeriod"/>
            </a:pPr>
            <a:r>
              <a:rPr lang="en-US" sz="2400">
                <a:solidFill>
                  <a:srgbClr val="000000"/>
                </a:solidFill>
              </a:rPr>
              <a:t>Call the recipe() function and specify the model specification, formula, and data.</a:t>
            </a:r>
          </a:p>
          <a:p>
            <a:pPr lvl="1" indent="-457200">
              <a:spcAft>
                <a:spcPct val="15000"/>
              </a:spcAft>
              <a:buAutoNum type="alphaUcPeriod"/>
            </a:pPr>
            <a:r>
              <a:rPr lang="en-US" sz="2400">
                <a:solidFill>
                  <a:srgbClr val="000000"/>
                </a:solidFill>
              </a:rPr>
              <a:t>Call the fit() function and specify the model specification, formula, and data.</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6087" y="457200"/>
            <a:ext cx="854075" cy="854075"/>
          </a:xfrm>
          <a:prstGeom prst="rect">
            <a:avLst/>
          </a:prstGeom>
        </p:spPr>
      </p:pic>
      <p:sp>
        <p:nvSpPr>
          <p:cNvPr id="6" name="Rectangle 5" descr="code callout frame">
            <a:extLst>
              <a:ext uri="{FF2B5EF4-FFF2-40B4-BE49-F238E27FC236}">
                <a16:creationId xmlns:a16="http://schemas.microsoft.com/office/drawing/2014/main" id="{E2210ACB-62C9-4987-81C1-FC17B36EFD3A}"/>
              </a:ext>
            </a:extLst>
          </p:cNvPr>
          <p:cNvSpPr/>
          <p:nvPr/>
        </p:nvSpPr>
        <p:spPr bwMode="auto">
          <a:xfrm>
            <a:off x="3657600" y="4292627"/>
            <a:ext cx="8295152" cy="854075"/>
          </a:xfrm>
          <a:prstGeom prst="rect">
            <a:avLst/>
          </a:prstGeom>
          <a:solidFill>
            <a:srgbClr val="107C10">
              <a:alpha val="10000"/>
            </a:srgbClr>
          </a:solidFill>
          <a:ln w="381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pic>
        <p:nvPicPr>
          <p:cNvPr id="10" name="Picture 2">
            <a:extLst>
              <a:ext uri="{FF2B5EF4-FFF2-40B4-BE49-F238E27FC236}">
                <a16:creationId xmlns:a16="http://schemas.microsoft.com/office/drawing/2014/main" id="{E34C32FC-831C-358A-47AA-477560E0E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32" y="4294632"/>
            <a:ext cx="2267159" cy="22671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3D292F6-D036-C868-7981-19FA2F5AD09D}"/>
              </a:ext>
            </a:extLst>
          </p:cNvPr>
          <p:cNvSpPr txBox="1"/>
          <p:nvPr/>
        </p:nvSpPr>
        <p:spPr>
          <a:xfrm>
            <a:off x="502544" y="3657600"/>
            <a:ext cx="163105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highlight>
                  <a:srgbClr val="FFFF00"/>
                </a:highlight>
                <a:uLnTx/>
                <a:uFillTx/>
                <a:latin typeface="Segoe UI"/>
                <a:cs typeface="Arial" pitchFamily="34" charset="0"/>
              </a:rPr>
              <a:t> Vote at   </a:t>
            </a:r>
          </a:p>
        </p:txBody>
      </p:sp>
      <p:sp>
        <p:nvSpPr>
          <p:cNvPr id="11" name="TextBox 10">
            <a:extLst>
              <a:ext uri="{FF2B5EF4-FFF2-40B4-BE49-F238E27FC236}">
                <a16:creationId xmlns:a16="http://schemas.microsoft.com/office/drawing/2014/main" id="{52D476EE-99F0-4A6C-AF30-C171F8102858}"/>
              </a:ext>
            </a:extLst>
          </p:cNvPr>
          <p:cNvSpPr txBox="1"/>
          <p:nvPr/>
        </p:nvSpPr>
        <p:spPr>
          <a:xfrm>
            <a:off x="3995270" y="6083537"/>
            <a:ext cx="67610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highlight>
                  <a:srgbClr val="FFFF00"/>
                </a:highlight>
                <a:uLnTx/>
                <a:uFillTx/>
                <a:latin typeface="Segoe UI"/>
                <a:cs typeface="Arial" pitchFamily="34" charset="0"/>
              </a:rPr>
              <a:t> Vote at https://aka.ms/polls </a:t>
            </a:r>
          </a:p>
        </p:txBody>
      </p:sp>
    </p:spTree>
    <p:extLst>
      <p:ext uri="{BB962C8B-B14F-4D97-AF65-F5344CB8AC3E}">
        <p14:creationId xmlns:p14="http://schemas.microsoft.com/office/powerpoint/2010/main" val="210979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F6ED-9822-43E4-82C9-29C3D989F3D3}"/>
              </a:ext>
            </a:extLst>
          </p:cNvPr>
          <p:cNvSpPr>
            <a:spLocks noGrp="1"/>
          </p:cNvSpPr>
          <p:nvPr>
            <p:ph type="title"/>
          </p:nvPr>
        </p:nvSpPr>
        <p:spPr>
          <a:xfrm>
            <a:off x="314632" y="2823244"/>
            <a:ext cx="2762865" cy="1107996"/>
          </a:xfrm>
        </p:spPr>
        <p:txBody>
          <a:bodyPr/>
          <a:lstStyle/>
          <a:p>
            <a:pPr algn="ctr"/>
            <a:r>
              <a:rPr lang="en-US">
                <a:solidFill>
                  <a:schemeClr val="bg1"/>
                </a:solidFill>
                <a:latin typeface="Yu Gothic UI Light" panose="020B0300000000000000" pitchFamily="34" charset="-128"/>
                <a:ea typeface="Yu Gothic UI Light" panose="020B0300000000000000" pitchFamily="34" charset="-128"/>
              </a:rPr>
              <a:t>Say hi to our moderator 👋!</a:t>
            </a:r>
          </a:p>
        </p:txBody>
      </p:sp>
      <p:pic>
        <p:nvPicPr>
          <p:cNvPr id="5" name="Picture 2">
            <a:extLst>
              <a:ext uri="{FF2B5EF4-FFF2-40B4-BE49-F238E27FC236}">
                <a16:creationId xmlns:a16="http://schemas.microsoft.com/office/drawing/2014/main" id="{E1D5C173-E64F-4D4C-9B64-FC3694700D7F}"/>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5105400" y="2514601"/>
            <a:ext cx="1389888" cy="1389888"/>
          </a:xfrm>
          <a:prstGeom prst="ellipse">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537392C8-0613-4B8C-8463-BBEC93C0371D}"/>
              </a:ext>
            </a:extLst>
          </p:cNvPr>
          <p:cNvSpPr txBox="1">
            <a:spLocks/>
          </p:cNvSpPr>
          <p:nvPr/>
        </p:nvSpPr>
        <p:spPr>
          <a:xfrm>
            <a:off x="6978379" y="2607979"/>
            <a:ext cx="3636964" cy="338554"/>
          </a:xfrm>
          <a:prstGeom prst="rect">
            <a:avLst/>
          </a:prstGeom>
          <a:noFill/>
        </p:spPr>
        <p:txBody>
          <a:bodyPr vert="horz" wrap="square" lIns="0" tIns="0" rIns="0" bIns="0" rtlCol="0">
            <a:spAutoFit/>
          </a:bodyPr>
          <a:lstStyle>
            <a:defPPr>
              <a:defRPr lang="en-US"/>
            </a:defPPr>
            <a:lvl1pPr marR="0" indent="0" defTabSz="932742" fontAlgn="auto">
              <a:lnSpc>
                <a:spcPct val="100000"/>
              </a:lnSpc>
              <a:spcBef>
                <a:spcPct val="0"/>
              </a:spcBef>
              <a:spcAft>
                <a:spcPct val="0"/>
              </a:spcAft>
              <a:buClrTx/>
              <a:buSzPct val="90000"/>
              <a:buFont typeface="Wingdings" panose="05000000000000000000" pitchFamily="2" charset="2"/>
              <a:buNone/>
              <a:defRPr sz="2200" b="1" spc="0" baseline="0">
                <a:solidFill>
                  <a:schemeClr val="tx2"/>
                </a:solidFill>
                <a:cs typeface="Segoe UI" pitchFamily="34" charset="0"/>
              </a:defRPr>
            </a:lvl1pPr>
            <a:lvl2pPr marR="0" indent="-228600" defTabSz="932742" fontAlgn="auto">
              <a:lnSpc>
                <a:spcPct val="100000"/>
              </a:lnSpc>
              <a:spcBef>
                <a:spcPct val="20000"/>
              </a:spcBef>
              <a:spcAft>
                <a:spcPct val="0"/>
              </a:spcAft>
              <a:buClrTx/>
              <a:buSzPct val="90000"/>
              <a:buFont typeface="Wingdings" panose="05000000000000000000" pitchFamily="2" charset="2"/>
              <a:buChar char=""/>
              <a:defRPr sz="2000" spc="0" baseline="0"/>
            </a:lvl2pPr>
            <a:lvl3pPr marL="657225" marR="0" indent="-200025" defTabSz="932742" fontAlgn="auto">
              <a:lnSpc>
                <a:spcPct val="100000"/>
              </a:lnSpc>
              <a:spcBef>
                <a:spcPct val="20000"/>
              </a:spcBef>
              <a:spcAft>
                <a:spcPct val="0"/>
              </a:spcAft>
              <a:buClrTx/>
              <a:buSzPct val="90000"/>
              <a:buFont typeface="Wingdings" panose="05000000000000000000" pitchFamily="2" charset="2"/>
              <a:buChar char=""/>
              <a:defRPr sz="1600" spc="0" baseline="0"/>
            </a:lvl3pPr>
            <a:lvl4pPr marL="842963" marR="0" indent="-180975" defTabSz="932742" fontAlgn="auto">
              <a:lnSpc>
                <a:spcPct val="100000"/>
              </a:lnSpc>
              <a:spcBef>
                <a:spcPct val="20000"/>
              </a:spcBef>
              <a:spcAft>
                <a:spcPct val="0"/>
              </a:spcAft>
              <a:buClrTx/>
              <a:buSzPct val="90000"/>
              <a:buFont typeface="Wingdings" panose="05000000000000000000" pitchFamily="2" charset="2"/>
              <a:buChar char=""/>
              <a:defRPr sz="1400" spc="0" baseline="0"/>
            </a:lvl4pPr>
            <a:lvl5pPr marL="1023938" marR="0" indent="-168275" defTabSz="932742" fontAlgn="auto">
              <a:lnSpc>
                <a:spcPct val="100000"/>
              </a:lnSpc>
              <a:spcBef>
                <a:spcPct val="20000"/>
              </a:spcBef>
              <a:spcAft>
                <a:spcPct val="0"/>
              </a:spcAft>
              <a:buClrTx/>
              <a:buSzPct val="90000"/>
              <a:buFont typeface="Wingdings" panose="05000000000000000000" pitchFamily="2" charset="2"/>
              <a:buChar char=""/>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en-US">
                <a:solidFill>
                  <a:srgbClr val="243A5E"/>
                </a:solidFill>
              </a:rPr>
              <a:t>Pascal Burume</a:t>
            </a:r>
            <a:endParaRPr kumimoji="0" lang="en-US" sz="2200" b="1" i="0" u="none" strike="noStrike" kern="1200" cap="none" spc="0" normalizeH="0" baseline="0" noProof="0">
              <a:ln>
                <a:noFill/>
              </a:ln>
              <a:solidFill>
                <a:srgbClr val="243A5E"/>
              </a:solidFill>
              <a:effectLst/>
              <a:uLnTx/>
              <a:uFillTx/>
              <a:latin typeface="Segoe UI"/>
              <a:cs typeface="Segoe UI" pitchFamily="34" charset="0"/>
            </a:endParaRPr>
          </a:p>
        </p:txBody>
      </p:sp>
      <p:sp>
        <p:nvSpPr>
          <p:cNvPr id="11" name="Text Placeholder 4">
            <a:extLst>
              <a:ext uri="{FF2B5EF4-FFF2-40B4-BE49-F238E27FC236}">
                <a16:creationId xmlns:a16="http://schemas.microsoft.com/office/drawing/2014/main" id="{AA4AD663-FBAA-44D9-86CF-9ED3740217D9}"/>
              </a:ext>
            </a:extLst>
          </p:cNvPr>
          <p:cNvSpPr txBox="1">
            <a:spLocks/>
          </p:cNvSpPr>
          <p:nvPr/>
        </p:nvSpPr>
        <p:spPr>
          <a:xfrm>
            <a:off x="6978378" y="3034038"/>
            <a:ext cx="4375422" cy="2215991"/>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43A5E"/>
                </a:solidFill>
                <a:effectLst/>
                <a:uLnTx/>
                <a:uFillTx/>
                <a:latin typeface="Yu Gothic UI Light" panose="020B0300000000000000" pitchFamily="34" charset="-128"/>
                <a:ea typeface="Yu Gothic UI Light" panose="020B0300000000000000" pitchFamily="34" charset="-128"/>
                <a:cs typeface="Segoe UI"/>
              </a:rPr>
              <a:t>Network and telecommunications engineer, Microsoft Student Ambassador</a:t>
            </a:r>
            <a:endParaRPr kumimoji="0" lang="nn-NO" sz="2400" b="0" i="0" u="none" strike="noStrike" kern="1200" cap="none" spc="0" normalizeH="0" baseline="0" noProof="0">
              <a:ln>
                <a:noFill/>
              </a:ln>
              <a:solidFill>
                <a:srgbClr val="243A5E"/>
              </a:solidFill>
              <a:effectLst/>
              <a:uLnTx/>
              <a:uFillTx/>
              <a:latin typeface="Yu Gothic UI Light" panose="020B0300000000000000" pitchFamily="34" charset="-128"/>
              <a:ea typeface="Yu Gothic UI Light" panose="020B0300000000000000" pitchFamily="34" charset="-128"/>
              <a:cs typeface="Segoe UI"/>
            </a:endParaRP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43A5E"/>
                </a:solidFill>
                <a:effectLst/>
                <a:uLnTx/>
                <a:uFillTx/>
                <a:latin typeface="Yu Gothic UI Light" panose="020B0300000000000000" pitchFamily="34" charset="-128"/>
                <a:ea typeface="Yu Gothic UI Light" panose="020B0300000000000000" pitchFamily="34" charset="-128"/>
                <a:cs typeface="Segoe UI"/>
              </a:rPr>
              <a:t>Youth Africa Technologies</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43A5E"/>
                </a:solidFill>
                <a:effectLst/>
                <a:uLnTx/>
                <a:uFillTx/>
                <a:latin typeface="Yu Gothic UI Light" panose="020B0300000000000000" pitchFamily="34" charset="-128"/>
                <a:ea typeface="Yu Gothic UI Light" panose="020B0300000000000000" pitchFamily="34" charset="-128"/>
                <a:cs typeface="Segoe UI"/>
              </a:rPr>
              <a:t>LinkedIn: /in/pascal-burume-909520218/</a:t>
            </a:r>
          </a:p>
        </p:txBody>
      </p:sp>
    </p:spTree>
    <p:extLst>
      <p:ext uri="{BB962C8B-B14F-4D97-AF65-F5344CB8AC3E}">
        <p14:creationId xmlns:p14="http://schemas.microsoft.com/office/powerpoint/2010/main" val="21945468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3 </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799" y="609600"/>
            <a:ext cx="7718425" cy="2154436"/>
          </a:xfrm>
        </p:spPr>
        <p:txBody>
          <a:bodyPr/>
          <a:lstStyle/>
          <a:p>
            <a:r>
              <a:rPr lang="en-US"/>
              <a:t>A regression model was trained by using the </a:t>
            </a:r>
            <a:r>
              <a:rPr lang="en-US" err="1"/>
              <a:t>tidymodels</a:t>
            </a:r>
            <a:r>
              <a:rPr lang="en-US"/>
              <a:t> framework. When it's evaluated with test data, the model achieves an R-squared metric of 0.95. What does this metric say about the model?</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087811" y="2985603"/>
            <a:ext cx="7342189" cy="2105192"/>
          </a:xfrm>
        </p:spPr>
        <p:txBody>
          <a:bodyPr/>
          <a:lstStyle/>
          <a:p>
            <a:pPr lvl="1" indent="-457200">
              <a:spcAft>
                <a:spcPct val="15000"/>
              </a:spcAft>
              <a:buAutoNum type="alphaUcPeriod"/>
            </a:pPr>
            <a:r>
              <a:rPr lang="en-US" sz="2400">
                <a:solidFill>
                  <a:srgbClr val="000000"/>
                </a:solidFill>
              </a:rPr>
              <a:t>The model is 95% accurate.</a:t>
            </a:r>
          </a:p>
          <a:p>
            <a:pPr lvl="1" indent="-457200">
              <a:spcAft>
                <a:spcPct val="15000"/>
              </a:spcAft>
              <a:buAutoNum type="alphaUcPeriod"/>
            </a:pPr>
            <a:r>
              <a:rPr lang="en-US" sz="2400">
                <a:solidFill>
                  <a:srgbClr val="000000"/>
                </a:solidFill>
              </a:rPr>
              <a:t>The model explains most of the variance between predicted and actual values.</a:t>
            </a:r>
          </a:p>
          <a:p>
            <a:pPr lvl="1" indent="-457200">
              <a:spcAft>
                <a:spcPct val="15000"/>
              </a:spcAft>
              <a:buAutoNum type="alphaUcPeriod"/>
            </a:pPr>
            <a:r>
              <a:rPr lang="en-US" sz="2400">
                <a:solidFill>
                  <a:srgbClr val="000000"/>
                </a:solidFill>
              </a:rPr>
              <a:t>On average, predictions are 0.95 higher than actual values.</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6087" y="457200"/>
            <a:ext cx="854075" cy="854075"/>
          </a:xfrm>
          <a:prstGeom prst="rect">
            <a:avLst/>
          </a:prstGeom>
        </p:spPr>
      </p:pic>
      <p:sp>
        <p:nvSpPr>
          <p:cNvPr id="6" name="Rectangle 5" descr="code callout frame">
            <a:extLst>
              <a:ext uri="{FF2B5EF4-FFF2-40B4-BE49-F238E27FC236}">
                <a16:creationId xmlns:a16="http://schemas.microsoft.com/office/drawing/2014/main" id="{E2210ACB-62C9-4987-81C1-FC17B36EFD3A}"/>
              </a:ext>
            </a:extLst>
          </p:cNvPr>
          <p:cNvSpPr/>
          <p:nvPr/>
        </p:nvSpPr>
        <p:spPr bwMode="auto">
          <a:xfrm>
            <a:off x="3657600" y="3440557"/>
            <a:ext cx="8295152" cy="854075"/>
          </a:xfrm>
          <a:prstGeom prst="rect">
            <a:avLst/>
          </a:prstGeom>
          <a:solidFill>
            <a:srgbClr val="107C10">
              <a:alpha val="10000"/>
            </a:srgbClr>
          </a:solidFill>
          <a:ln w="381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pic>
        <p:nvPicPr>
          <p:cNvPr id="10" name="Picture 2">
            <a:extLst>
              <a:ext uri="{FF2B5EF4-FFF2-40B4-BE49-F238E27FC236}">
                <a16:creationId xmlns:a16="http://schemas.microsoft.com/office/drawing/2014/main" id="{E34C32FC-831C-358A-47AA-477560E0E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32" y="4294632"/>
            <a:ext cx="2267159" cy="22671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3D292F6-D036-C868-7981-19FA2F5AD09D}"/>
              </a:ext>
            </a:extLst>
          </p:cNvPr>
          <p:cNvSpPr txBox="1"/>
          <p:nvPr/>
        </p:nvSpPr>
        <p:spPr>
          <a:xfrm>
            <a:off x="502544" y="3657600"/>
            <a:ext cx="163105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highlight>
                  <a:srgbClr val="FFFF00"/>
                </a:highlight>
                <a:uLnTx/>
                <a:uFillTx/>
                <a:latin typeface="Segoe UI"/>
                <a:cs typeface="Arial" pitchFamily="34" charset="0"/>
              </a:rPr>
              <a:t> Vote at   </a:t>
            </a:r>
          </a:p>
        </p:txBody>
      </p:sp>
      <p:sp>
        <p:nvSpPr>
          <p:cNvPr id="11" name="TextBox 10">
            <a:extLst>
              <a:ext uri="{FF2B5EF4-FFF2-40B4-BE49-F238E27FC236}">
                <a16:creationId xmlns:a16="http://schemas.microsoft.com/office/drawing/2014/main" id="{52D476EE-99F0-4A6C-AF30-C171F8102858}"/>
              </a:ext>
            </a:extLst>
          </p:cNvPr>
          <p:cNvSpPr txBox="1"/>
          <p:nvPr/>
        </p:nvSpPr>
        <p:spPr>
          <a:xfrm>
            <a:off x="3995270" y="6083537"/>
            <a:ext cx="67610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highlight>
                  <a:srgbClr val="FFFF00"/>
                </a:highlight>
                <a:uLnTx/>
                <a:uFillTx/>
                <a:latin typeface="Segoe UI"/>
                <a:cs typeface="Arial" pitchFamily="34" charset="0"/>
              </a:rPr>
              <a:t> Vote at https://aka.ms/polls </a:t>
            </a:r>
          </a:p>
        </p:txBody>
      </p:sp>
    </p:spTree>
    <p:extLst>
      <p:ext uri="{BB962C8B-B14F-4D97-AF65-F5344CB8AC3E}">
        <p14:creationId xmlns:p14="http://schemas.microsoft.com/office/powerpoint/2010/main" val="382429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03B53-4A0A-4A85-B060-F053308FAACB}"/>
              </a:ext>
            </a:extLst>
          </p:cNvPr>
          <p:cNvSpPr/>
          <p:nvPr/>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p:cNvSpPr>
            <a:spLocks noGrp="1"/>
          </p:cNvSpPr>
          <p:nvPr>
            <p:ph type="title" hasCustomPrompt="1"/>
          </p:nvPr>
        </p:nvSpPr>
        <p:spPr>
          <a:xfrm>
            <a:off x="588263" y="2999601"/>
            <a:ext cx="2312879" cy="553998"/>
          </a:xfrm>
        </p:spPr>
        <p:txBody>
          <a:bodyPr anchor="ctr"/>
          <a:lstStyle>
            <a:lvl1pPr>
              <a:defRPr>
                <a:solidFill>
                  <a:schemeClr val="tx1"/>
                </a:solidFill>
              </a:defRPr>
            </a:lvl1pPr>
          </a:lstStyle>
          <a:p>
            <a:r>
              <a:rPr lang="en-US">
                <a:solidFill>
                  <a:schemeClr val="bg1"/>
                </a:solidFill>
              </a:rPr>
              <a:t>Summary</a:t>
            </a:r>
          </a:p>
        </p:txBody>
      </p:sp>
      <p:grpSp>
        <p:nvGrpSpPr>
          <p:cNvPr id="6" name="Group 5">
            <a:extLst>
              <a:ext uri="{FF2B5EF4-FFF2-40B4-BE49-F238E27FC236}">
                <a16:creationId xmlns:a16="http://schemas.microsoft.com/office/drawing/2014/main" id="{76F7C9F5-9E43-472E-AC1C-6B52101B3530}"/>
              </a:ext>
            </a:extLst>
          </p:cNvPr>
          <p:cNvGrpSpPr/>
          <p:nvPr/>
        </p:nvGrpSpPr>
        <p:grpSpPr>
          <a:xfrm>
            <a:off x="4291884" y="1560493"/>
            <a:ext cx="7647426" cy="584916"/>
            <a:chOff x="4291884" y="710484"/>
            <a:chExt cx="7647426" cy="584916"/>
          </a:xfrm>
        </p:grpSpPr>
        <p:sp>
          <p:nvSpPr>
            <p:cNvPr id="26" name="TextBox 25">
              <a:extLst>
                <a:ext uri="{FF2B5EF4-FFF2-40B4-BE49-F238E27FC236}">
                  <a16:creationId xmlns:a16="http://schemas.microsoft.com/office/drawing/2014/main" id="{64D94616-F4E5-40B9-9ED5-75905025C28A}"/>
                </a:ext>
              </a:extLst>
            </p:cNvPr>
            <p:cNvSpPr txBox="1"/>
            <p:nvPr/>
          </p:nvSpPr>
          <p:spPr>
            <a:xfrm>
              <a:off x="4922844" y="750191"/>
              <a:ext cx="701646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a:cs typeface="Segoe UI" pitchFamily="34" charset="0"/>
                </a:rPr>
                <a:t>When to use regression models.</a:t>
              </a:r>
            </a:p>
          </p:txBody>
        </p:sp>
        <p:pic>
          <p:nvPicPr>
            <p:cNvPr id="22" name="Picture 21">
              <a:extLst>
                <a:ext uri="{FF2B5EF4-FFF2-40B4-BE49-F238E27FC236}">
                  <a16:creationId xmlns:a16="http://schemas.microsoft.com/office/drawing/2014/main" id="{703D0048-1B00-42DA-8424-37D5C8EBB6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884" y="710484"/>
              <a:ext cx="584916" cy="584916"/>
            </a:xfrm>
            <a:prstGeom prst="rect">
              <a:avLst/>
            </a:prstGeom>
          </p:spPr>
        </p:pic>
      </p:grpSp>
      <p:grpSp>
        <p:nvGrpSpPr>
          <p:cNvPr id="25" name="Group 24">
            <a:extLst>
              <a:ext uri="{FF2B5EF4-FFF2-40B4-BE49-F238E27FC236}">
                <a16:creationId xmlns:a16="http://schemas.microsoft.com/office/drawing/2014/main" id="{1576A7AA-BCC3-470C-868C-2ABC6028DAA7}"/>
              </a:ext>
            </a:extLst>
          </p:cNvPr>
          <p:cNvGrpSpPr/>
          <p:nvPr/>
        </p:nvGrpSpPr>
        <p:grpSpPr>
          <a:xfrm>
            <a:off x="4291884" y="3276600"/>
            <a:ext cx="7647426" cy="1384995"/>
            <a:chOff x="4291884" y="629440"/>
            <a:chExt cx="7647426" cy="1384995"/>
          </a:xfrm>
        </p:grpSpPr>
        <p:sp>
          <p:nvSpPr>
            <p:cNvPr id="38" name="TextBox 37">
              <a:extLst>
                <a:ext uri="{FF2B5EF4-FFF2-40B4-BE49-F238E27FC236}">
                  <a16:creationId xmlns:a16="http://schemas.microsoft.com/office/drawing/2014/main" id="{19CC766B-8C7A-4755-8EDF-A5645AC63DDE}"/>
                </a:ext>
              </a:extLst>
            </p:cNvPr>
            <p:cNvSpPr txBox="1"/>
            <p:nvPr/>
          </p:nvSpPr>
          <p:spPr>
            <a:xfrm>
              <a:off x="4922844" y="629440"/>
              <a:ext cx="7016466"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a:cs typeface="Segoe UI" pitchFamily="34" charset="0"/>
                </a:rPr>
                <a:t>How to train and evaluate regression models by using the </a:t>
              </a:r>
              <a:r>
                <a:rPr kumimoji="0" lang="en-US" sz="2800" b="0" i="0" u="none" strike="noStrike" kern="1200" cap="none" spc="0" normalizeH="0" baseline="0" noProof="0" err="1">
                  <a:ln>
                    <a:noFill/>
                  </a:ln>
                  <a:solidFill>
                    <a:srgbClr val="000000"/>
                  </a:solidFill>
                  <a:effectLst/>
                  <a:uLnTx/>
                  <a:uFillTx/>
                  <a:latin typeface="Segoe UI"/>
                  <a:cs typeface="Segoe UI" pitchFamily="34" charset="0"/>
                </a:rPr>
                <a:t>tidymodels</a:t>
              </a:r>
              <a:r>
                <a:rPr kumimoji="0" lang="en-US" sz="2800" b="0" i="0" u="none" strike="noStrike" kern="1200" cap="none" spc="0" normalizeH="0" baseline="0" noProof="0">
                  <a:ln>
                    <a:noFill/>
                  </a:ln>
                  <a:solidFill>
                    <a:srgbClr val="000000"/>
                  </a:solidFill>
                  <a:effectLst/>
                  <a:uLnTx/>
                  <a:uFillTx/>
                  <a:latin typeface="Segoe UI"/>
                  <a:cs typeface="Segoe UI" pitchFamily="34" charset="0"/>
                </a:rPr>
                <a:t> framework.</a:t>
              </a:r>
            </a:p>
          </p:txBody>
        </p:sp>
        <p:pic>
          <p:nvPicPr>
            <p:cNvPr id="39" name="Picture 38">
              <a:extLst>
                <a:ext uri="{FF2B5EF4-FFF2-40B4-BE49-F238E27FC236}">
                  <a16:creationId xmlns:a16="http://schemas.microsoft.com/office/drawing/2014/main" id="{92A94EAB-0B57-4062-A020-A729FB4421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884" y="710484"/>
              <a:ext cx="584916" cy="584916"/>
            </a:xfrm>
            <a:prstGeom prst="rect">
              <a:avLst/>
            </a:prstGeom>
          </p:spPr>
        </p:pic>
      </p:grpSp>
    </p:spTree>
    <p:extLst>
      <p:ext uri="{BB962C8B-B14F-4D97-AF65-F5344CB8AC3E}">
        <p14:creationId xmlns:p14="http://schemas.microsoft.com/office/powerpoint/2010/main" val="268982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8263" y="609600"/>
            <a:ext cx="11018520" cy="553998"/>
          </a:xfrm>
        </p:spPr>
        <p:txBody>
          <a:bodyPr/>
          <a:lstStyle/>
          <a:p>
            <a:r>
              <a:rPr lang="en-US">
                <a:solidFill>
                  <a:schemeClr val="accent1"/>
                </a:solidFill>
              </a:rPr>
              <a:t>/learn</a:t>
            </a:r>
          </a:p>
        </p:txBody>
      </p:sp>
      <p:sp>
        <p:nvSpPr>
          <p:cNvPr id="17" name="Text Placeholder 16">
            <a:extLst>
              <a:ext uri="{FF2B5EF4-FFF2-40B4-BE49-F238E27FC236}">
                <a16:creationId xmlns:a16="http://schemas.microsoft.com/office/drawing/2014/main" id="{8A83A6CE-03D3-4FE0-868C-CC5D6152BD43}"/>
              </a:ext>
            </a:extLst>
          </p:cNvPr>
          <p:cNvSpPr>
            <a:spLocks noGrp="1"/>
          </p:cNvSpPr>
          <p:nvPr>
            <p:ph type="body" sz="quarter" idx="4294967295"/>
          </p:nvPr>
        </p:nvSpPr>
        <p:spPr>
          <a:xfrm>
            <a:off x="584199" y="1467793"/>
            <a:ext cx="5182419" cy="307777"/>
          </a:xfrm>
        </p:spPr>
        <p:txBody>
          <a:bodyPr/>
          <a:lstStyle/>
          <a:p>
            <a:pPr marL="0" indent="0">
              <a:buNone/>
            </a:pPr>
            <a:r>
              <a:rPr lang="en-US" sz="2000">
                <a:solidFill>
                  <a:schemeClr val="accent1">
                    <a:lumMod val="50000"/>
                  </a:schemeClr>
                </a:solidFill>
                <a:latin typeface="+mj-lt"/>
              </a:rPr>
              <a:t>https://aka.ms/learnlive-20220909A</a:t>
            </a:r>
          </a:p>
        </p:txBody>
      </p:sp>
      <p:sp>
        <p:nvSpPr>
          <p:cNvPr id="14" name="Text Placeholder 13">
            <a:extLst>
              <a:ext uri="{FF2B5EF4-FFF2-40B4-BE49-F238E27FC236}">
                <a16:creationId xmlns:a16="http://schemas.microsoft.com/office/drawing/2014/main" id="{9EC354B0-B8AD-455A-8145-58323017D5FD}"/>
              </a:ext>
            </a:extLst>
          </p:cNvPr>
          <p:cNvSpPr>
            <a:spLocks noGrp="1"/>
          </p:cNvSpPr>
          <p:nvPr>
            <p:ph type="body" sz="quarter" idx="4294967295"/>
          </p:nvPr>
        </p:nvSpPr>
        <p:spPr>
          <a:xfrm>
            <a:off x="565028" y="2507430"/>
            <a:ext cx="4356100" cy="1231106"/>
          </a:xfrm>
        </p:spPr>
        <p:txBody>
          <a:bodyPr/>
          <a:lstStyle/>
          <a:p>
            <a:pPr marL="0" indent="0">
              <a:buNone/>
            </a:pPr>
            <a:r>
              <a:rPr lang="en-US" sz="2000"/>
              <a:t>Complete interactive learning exercises, watch videos, and practice and apply your new skills.</a:t>
            </a:r>
          </a:p>
        </p:txBody>
      </p:sp>
      <p:sp>
        <p:nvSpPr>
          <p:cNvPr id="2" name="Rectangle 1">
            <a:extLst>
              <a:ext uri="{FF2B5EF4-FFF2-40B4-BE49-F238E27FC236}">
                <a16:creationId xmlns:a16="http://schemas.microsoft.com/office/drawing/2014/main" id="{BDC4B57B-0127-44D6-AB9C-CB823B1613E3}"/>
              </a:ext>
            </a:extLst>
          </p:cNvPr>
          <p:cNvSpPr/>
          <p:nvPr/>
        </p:nvSpPr>
        <p:spPr bwMode="auto">
          <a:xfrm>
            <a:off x="5951538" y="0"/>
            <a:ext cx="624046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637F7F8D-7EE0-49FB-ADF9-A9AD69D08EC0}"/>
              </a:ext>
            </a:extLst>
          </p:cNvPr>
          <p:cNvSpPr/>
          <p:nvPr/>
        </p:nvSpPr>
        <p:spPr bwMode="auto">
          <a:xfrm>
            <a:off x="5481488" y="1537855"/>
            <a:ext cx="6055424" cy="3383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594352A8-173F-442B-A945-143E5A51E89C}"/>
              </a:ext>
            </a:extLst>
          </p:cNvPr>
          <p:cNvPicPr>
            <a:picLocks noChangeAspect="1"/>
          </p:cNvPicPr>
          <p:nvPr/>
        </p:nvPicPr>
        <p:blipFill>
          <a:blip r:embed="rId3"/>
          <a:stretch>
            <a:fillRect/>
          </a:stretch>
        </p:blipFill>
        <p:spPr>
          <a:xfrm>
            <a:off x="4206240" y="491771"/>
            <a:ext cx="8605921" cy="6110204"/>
          </a:xfrm>
          <a:prstGeom prst="rect">
            <a:avLst/>
          </a:prstGeom>
        </p:spPr>
      </p:pic>
      <p:pic>
        <p:nvPicPr>
          <p:cNvPr id="11" name="Picture 2" descr="QR Code">
            <a:extLst>
              <a:ext uri="{FF2B5EF4-FFF2-40B4-BE49-F238E27FC236}">
                <a16:creationId xmlns:a16="http://schemas.microsoft.com/office/drawing/2014/main" id="{9D35E55C-2075-40F9-9F98-30EA82F7C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22" y="4869872"/>
            <a:ext cx="1754909" cy="1754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ED235C2-900C-41A2-AAB3-971F96700D36}"/>
              </a:ext>
            </a:extLst>
          </p:cNvPr>
          <p:cNvPicPr>
            <a:picLocks noChangeAspect="1"/>
          </p:cNvPicPr>
          <p:nvPr/>
        </p:nvPicPr>
        <p:blipFill>
          <a:blip r:embed="rId5"/>
          <a:stretch>
            <a:fillRect/>
          </a:stretch>
        </p:blipFill>
        <p:spPr>
          <a:xfrm>
            <a:off x="5638800" y="1621680"/>
            <a:ext cx="5716768" cy="3178919"/>
          </a:xfrm>
          <a:prstGeom prst="rect">
            <a:avLst/>
          </a:prstGeom>
        </p:spPr>
      </p:pic>
    </p:spTree>
    <p:extLst>
      <p:ext uri="{BB962C8B-B14F-4D97-AF65-F5344CB8AC3E}">
        <p14:creationId xmlns:p14="http://schemas.microsoft.com/office/powerpoint/2010/main" val="104740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C4B57B-0127-44D6-AB9C-CB823B1613E3}"/>
              </a:ext>
            </a:extLst>
          </p:cNvPr>
          <p:cNvSpPr/>
          <p:nvPr/>
        </p:nvSpPr>
        <p:spPr bwMode="auto">
          <a:xfrm>
            <a:off x="5951538" y="0"/>
            <a:ext cx="624046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637F7F8D-7EE0-49FB-ADF9-A9AD69D08EC0}"/>
              </a:ext>
            </a:extLst>
          </p:cNvPr>
          <p:cNvSpPr/>
          <p:nvPr/>
        </p:nvSpPr>
        <p:spPr bwMode="auto">
          <a:xfrm>
            <a:off x="5679376" y="1537855"/>
            <a:ext cx="6055424" cy="3383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594352A8-173F-442B-A945-143E5A51E89C}"/>
              </a:ext>
            </a:extLst>
          </p:cNvPr>
          <p:cNvPicPr>
            <a:picLocks noChangeAspect="1"/>
          </p:cNvPicPr>
          <p:nvPr/>
        </p:nvPicPr>
        <p:blipFill>
          <a:blip r:embed="rId3"/>
          <a:stretch>
            <a:fillRect/>
          </a:stretch>
        </p:blipFill>
        <p:spPr>
          <a:xfrm>
            <a:off x="4343400" y="491771"/>
            <a:ext cx="8605921" cy="6110204"/>
          </a:xfrm>
          <a:prstGeom prst="rect">
            <a:avLst/>
          </a:prstGeom>
        </p:spPr>
      </p:pic>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335280" y="392194"/>
            <a:ext cx="11018520" cy="553998"/>
          </a:xfrm>
        </p:spPr>
        <p:txBody>
          <a:bodyPr/>
          <a:lstStyle/>
          <a:p>
            <a:r>
              <a:rPr lang="en-US">
                <a:solidFill>
                  <a:schemeClr val="accent1"/>
                </a:solidFill>
              </a:rPr>
              <a:t>Don’t miss!</a:t>
            </a:r>
          </a:p>
        </p:txBody>
      </p:sp>
      <p:sp>
        <p:nvSpPr>
          <p:cNvPr id="17" name="Text Placeholder 16">
            <a:extLst>
              <a:ext uri="{FF2B5EF4-FFF2-40B4-BE49-F238E27FC236}">
                <a16:creationId xmlns:a16="http://schemas.microsoft.com/office/drawing/2014/main" id="{8A83A6CE-03D3-4FE0-868C-CC5D6152BD43}"/>
              </a:ext>
            </a:extLst>
          </p:cNvPr>
          <p:cNvSpPr>
            <a:spLocks noGrp="1"/>
          </p:cNvSpPr>
          <p:nvPr>
            <p:ph type="body" sz="quarter" idx="4294967295"/>
          </p:nvPr>
        </p:nvSpPr>
        <p:spPr>
          <a:xfrm>
            <a:off x="335688" y="1437963"/>
            <a:ext cx="4160112" cy="923330"/>
          </a:xfrm>
        </p:spPr>
        <p:txBody>
          <a:bodyPr/>
          <a:lstStyle/>
          <a:p>
            <a:pPr marL="0" indent="0">
              <a:buNone/>
            </a:pPr>
            <a:r>
              <a:rPr lang="en-US" sz="2000">
                <a:solidFill>
                  <a:schemeClr val="accent1">
                    <a:lumMod val="50000"/>
                  </a:schemeClr>
                </a:solidFill>
                <a:latin typeface="+mj-lt"/>
              </a:rPr>
              <a:t>Introduction to classification models by using R and </a:t>
            </a:r>
            <a:r>
              <a:rPr lang="en-US" sz="2000" err="1">
                <a:solidFill>
                  <a:schemeClr val="accent1">
                    <a:lumMod val="50000"/>
                  </a:schemeClr>
                </a:solidFill>
                <a:latin typeface="+mj-lt"/>
              </a:rPr>
              <a:t>tidymodels</a:t>
            </a:r>
            <a:endParaRPr lang="en-US" sz="2000">
              <a:solidFill>
                <a:schemeClr val="accent1">
                  <a:lumMod val="50000"/>
                </a:schemeClr>
              </a:solidFill>
              <a:latin typeface="+mj-lt"/>
            </a:endParaRPr>
          </a:p>
        </p:txBody>
      </p:sp>
      <p:sp>
        <p:nvSpPr>
          <p:cNvPr id="14" name="Text Placeholder 13">
            <a:extLst>
              <a:ext uri="{FF2B5EF4-FFF2-40B4-BE49-F238E27FC236}">
                <a16:creationId xmlns:a16="http://schemas.microsoft.com/office/drawing/2014/main" id="{9EC354B0-B8AD-455A-8145-58323017D5FD}"/>
              </a:ext>
            </a:extLst>
          </p:cNvPr>
          <p:cNvSpPr>
            <a:spLocks noGrp="1"/>
          </p:cNvSpPr>
          <p:nvPr>
            <p:ph type="body" sz="quarter" idx="4294967295"/>
          </p:nvPr>
        </p:nvSpPr>
        <p:spPr>
          <a:xfrm>
            <a:off x="312045" y="2819400"/>
            <a:ext cx="4356100" cy="615553"/>
          </a:xfrm>
        </p:spPr>
        <p:txBody>
          <a:bodyPr/>
          <a:lstStyle/>
          <a:p>
            <a:pPr marL="0" indent="0">
              <a:buNone/>
            </a:pPr>
            <a:r>
              <a:rPr lang="en-US" sz="2000"/>
              <a:t>Continue your learning with the next module in this series!!</a:t>
            </a:r>
          </a:p>
        </p:txBody>
      </p:sp>
      <p:sp>
        <p:nvSpPr>
          <p:cNvPr id="11" name="Text Placeholder 16">
            <a:extLst>
              <a:ext uri="{FF2B5EF4-FFF2-40B4-BE49-F238E27FC236}">
                <a16:creationId xmlns:a16="http://schemas.microsoft.com/office/drawing/2014/main" id="{0686DEA1-835B-449A-B597-C62AE9C3912E}"/>
              </a:ext>
            </a:extLst>
          </p:cNvPr>
          <p:cNvSpPr txBox="1">
            <a:spLocks/>
          </p:cNvSpPr>
          <p:nvPr/>
        </p:nvSpPr>
        <p:spPr>
          <a:xfrm>
            <a:off x="335688" y="2166431"/>
            <a:ext cx="4464912"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400">
                <a:solidFill>
                  <a:srgbClr val="0078D4">
                    <a:lumMod val="50000"/>
                  </a:srgbClr>
                </a:solidFill>
                <a:latin typeface="Segoe UI Semibold"/>
              </a:rPr>
              <a:t>September 16, 2022 4:00PM - 5:30PM (Central Europe)</a:t>
            </a:r>
            <a:endParaRPr kumimoji="0" lang="en-US" sz="1400" b="0" i="0" u="none" strike="noStrike" kern="1200" cap="none" spc="0" normalizeH="0" baseline="0" noProof="0">
              <a:ln>
                <a:noFill/>
              </a:ln>
              <a:solidFill>
                <a:srgbClr val="0078D4">
                  <a:lumMod val="50000"/>
                </a:srgbClr>
              </a:solidFill>
              <a:effectLst/>
              <a:uLnTx/>
              <a:uFillTx/>
              <a:latin typeface="Segoe UI Semibold"/>
              <a:cs typeface="Segoe UI" pitchFamily="34" charset="0"/>
            </a:endParaRPr>
          </a:p>
        </p:txBody>
      </p:sp>
      <p:sp>
        <p:nvSpPr>
          <p:cNvPr id="5" name="TextBox 4">
            <a:extLst>
              <a:ext uri="{FF2B5EF4-FFF2-40B4-BE49-F238E27FC236}">
                <a16:creationId xmlns:a16="http://schemas.microsoft.com/office/drawing/2014/main" id="{8BD737E5-42A5-4D6E-89BB-186CB848B4D8}"/>
              </a:ext>
            </a:extLst>
          </p:cNvPr>
          <p:cNvSpPr txBox="1"/>
          <p:nvPr/>
        </p:nvSpPr>
        <p:spPr>
          <a:xfrm>
            <a:off x="260684" y="4215825"/>
            <a:ext cx="4970948" cy="584775"/>
          </a:xfrm>
          <a:prstGeom prst="rect">
            <a:avLst/>
          </a:prstGeom>
          <a:noFill/>
        </p:spPr>
        <p:txBody>
          <a:bodyPr wrap="square" anchor="b">
            <a:spAutoFit/>
          </a:bodyPr>
          <a:lstStyle/>
          <a:p>
            <a:pPr lvl="0">
              <a:defRPr/>
            </a:pPr>
            <a:r>
              <a:rPr lang="en-US" sz="1600">
                <a:solidFill>
                  <a:srgbClr val="0070C0"/>
                </a:solidFill>
              </a:rPr>
              <a:t>https://aka.ms/learnlive-machine-learning-r-tidymodels-Ep3</a:t>
            </a:r>
            <a:endParaRPr kumimoji="0" lang="en-US" sz="1600" b="0" i="0" u="none" strike="noStrike" kern="1200" cap="none" spc="0" normalizeH="0" baseline="0" noProof="0">
              <a:ln>
                <a:noFill/>
              </a:ln>
              <a:solidFill>
                <a:srgbClr val="0070C0"/>
              </a:solidFill>
              <a:effectLst/>
              <a:uLnTx/>
              <a:uFillTx/>
              <a:latin typeface="Segoe UI"/>
              <a:cs typeface="Arial" pitchFamily="34" charset="0"/>
            </a:endParaRPr>
          </a:p>
        </p:txBody>
      </p:sp>
      <p:pic>
        <p:nvPicPr>
          <p:cNvPr id="3" name="Picture 2">
            <a:extLst>
              <a:ext uri="{FF2B5EF4-FFF2-40B4-BE49-F238E27FC236}">
                <a16:creationId xmlns:a16="http://schemas.microsoft.com/office/drawing/2014/main" id="{F9DF5403-5D48-4404-8A33-AFBD76D3B386}"/>
              </a:ext>
            </a:extLst>
          </p:cNvPr>
          <p:cNvPicPr>
            <a:picLocks noChangeAspect="1"/>
          </p:cNvPicPr>
          <p:nvPr/>
        </p:nvPicPr>
        <p:blipFill>
          <a:blip r:embed="rId4"/>
          <a:stretch>
            <a:fillRect/>
          </a:stretch>
        </p:blipFill>
        <p:spPr>
          <a:xfrm>
            <a:off x="5900157" y="1639611"/>
            <a:ext cx="5453643" cy="3160989"/>
          </a:xfrm>
          <a:prstGeom prst="rect">
            <a:avLst/>
          </a:prstGeom>
        </p:spPr>
      </p:pic>
      <p:pic>
        <p:nvPicPr>
          <p:cNvPr id="16" name="Picture 15">
            <a:extLst>
              <a:ext uri="{FF2B5EF4-FFF2-40B4-BE49-F238E27FC236}">
                <a16:creationId xmlns:a16="http://schemas.microsoft.com/office/drawing/2014/main" id="{9139E1F8-4C77-4576-80EA-3032E7BCA0F8}"/>
              </a:ext>
            </a:extLst>
          </p:cNvPr>
          <p:cNvPicPr>
            <a:picLocks noChangeAspect="1"/>
          </p:cNvPicPr>
          <p:nvPr/>
        </p:nvPicPr>
        <p:blipFill>
          <a:blip r:embed="rId5"/>
          <a:stretch>
            <a:fillRect/>
          </a:stretch>
        </p:blipFill>
        <p:spPr>
          <a:xfrm>
            <a:off x="293688" y="4887580"/>
            <a:ext cx="1714396" cy="1714396"/>
          </a:xfrm>
          <a:prstGeom prst="rect">
            <a:avLst/>
          </a:prstGeom>
        </p:spPr>
      </p:pic>
    </p:spTree>
    <p:extLst>
      <p:ext uri="{BB962C8B-B14F-4D97-AF65-F5344CB8AC3E}">
        <p14:creationId xmlns:p14="http://schemas.microsoft.com/office/powerpoint/2010/main" val="103295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8263" y="609600"/>
            <a:ext cx="11018520" cy="553998"/>
          </a:xfrm>
        </p:spPr>
        <p:txBody>
          <a:bodyPr/>
          <a:lstStyle/>
          <a:p>
            <a:r>
              <a:rPr lang="en-US">
                <a:solidFill>
                  <a:schemeClr val="accent1"/>
                </a:solidFill>
              </a:rPr>
              <a:t>/learn</a:t>
            </a:r>
          </a:p>
        </p:txBody>
      </p:sp>
      <p:sp>
        <p:nvSpPr>
          <p:cNvPr id="17" name="Text Placeholder 16">
            <a:extLst>
              <a:ext uri="{FF2B5EF4-FFF2-40B4-BE49-F238E27FC236}">
                <a16:creationId xmlns:a16="http://schemas.microsoft.com/office/drawing/2014/main" id="{8A83A6CE-03D3-4FE0-868C-CC5D6152BD43}"/>
              </a:ext>
            </a:extLst>
          </p:cNvPr>
          <p:cNvSpPr>
            <a:spLocks noGrp="1"/>
          </p:cNvSpPr>
          <p:nvPr>
            <p:ph type="body" sz="quarter" idx="4294967295"/>
          </p:nvPr>
        </p:nvSpPr>
        <p:spPr>
          <a:xfrm>
            <a:off x="584199" y="1467793"/>
            <a:ext cx="5182419" cy="307777"/>
          </a:xfrm>
        </p:spPr>
        <p:txBody>
          <a:bodyPr/>
          <a:lstStyle/>
          <a:p>
            <a:pPr marL="0" indent="0">
              <a:buNone/>
            </a:pPr>
            <a:r>
              <a:rPr lang="en-US" sz="2000">
                <a:solidFill>
                  <a:schemeClr val="accent1">
                    <a:lumMod val="50000"/>
                  </a:schemeClr>
                </a:solidFill>
                <a:latin typeface="+mj-lt"/>
              </a:rPr>
              <a:t>https://aka.ms/learnlive-20220909A</a:t>
            </a:r>
          </a:p>
        </p:txBody>
      </p:sp>
      <p:sp>
        <p:nvSpPr>
          <p:cNvPr id="14" name="Text Placeholder 13">
            <a:extLst>
              <a:ext uri="{FF2B5EF4-FFF2-40B4-BE49-F238E27FC236}">
                <a16:creationId xmlns:a16="http://schemas.microsoft.com/office/drawing/2014/main" id="{9EC354B0-B8AD-455A-8145-58323017D5FD}"/>
              </a:ext>
            </a:extLst>
          </p:cNvPr>
          <p:cNvSpPr>
            <a:spLocks noGrp="1"/>
          </p:cNvSpPr>
          <p:nvPr>
            <p:ph type="body" sz="quarter" idx="4294967295"/>
          </p:nvPr>
        </p:nvSpPr>
        <p:spPr>
          <a:xfrm>
            <a:off x="565028" y="2507430"/>
            <a:ext cx="4356100" cy="1231106"/>
          </a:xfrm>
        </p:spPr>
        <p:txBody>
          <a:bodyPr/>
          <a:lstStyle/>
          <a:p>
            <a:pPr marL="0" indent="0">
              <a:buNone/>
            </a:pPr>
            <a:r>
              <a:rPr lang="en-US" sz="2000"/>
              <a:t>Complete interactive learning exercises, watch videos, and practice and apply your new skills.</a:t>
            </a:r>
          </a:p>
        </p:txBody>
      </p:sp>
      <p:sp>
        <p:nvSpPr>
          <p:cNvPr id="2" name="Rectangle 1">
            <a:extLst>
              <a:ext uri="{FF2B5EF4-FFF2-40B4-BE49-F238E27FC236}">
                <a16:creationId xmlns:a16="http://schemas.microsoft.com/office/drawing/2014/main" id="{BDC4B57B-0127-44D6-AB9C-CB823B1613E3}"/>
              </a:ext>
            </a:extLst>
          </p:cNvPr>
          <p:cNvSpPr/>
          <p:nvPr/>
        </p:nvSpPr>
        <p:spPr bwMode="auto">
          <a:xfrm>
            <a:off x="5951538" y="0"/>
            <a:ext cx="624046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637F7F8D-7EE0-49FB-ADF9-A9AD69D08EC0}"/>
              </a:ext>
            </a:extLst>
          </p:cNvPr>
          <p:cNvSpPr/>
          <p:nvPr/>
        </p:nvSpPr>
        <p:spPr bwMode="auto">
          <a:xfrm>
            <a:off x="5481488" y="1537855"/>
            <a:ext cx="6055424" cy="3383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594352A8-173F-442B-A945-143E5A51E89C}"/>
              </a:ext>
            </a:extLst>
          </p:cNvPr>
          <p:cNvPicPr>
            <a:picLocks noChangeAspect="1"/>
          </p:cNvPicPr>
          <p:nvPr/>
        </p:nvPicPr>
        <p:blipFill>
          <a:blip r:embed="rId3"/>
          <a:stretch>
            <a:fillRect/>
          </a:stretch>
        </p:blipFill>
        <p:spPr>
          <a:xfrm>
            <a:off x="4206240" y="491771"/>
            <a:ext cx="8605921" cy="6110204"/>
          </a:xfrm>
          <a:prstGeom prst="rect">
            <a:avLst/>
          </a:prstGeom>
        </p:spPr>
      </p:pic>
      <p:pic>
        <p:nvPicPr>
          <p:cNvPr id="11" name="Picture 2" descr="QR Code">
            <a:extLst>
              <a:ext uri="{FF2B5EF4-FFF2-40B4-BE49-F238E27FC236}">
                <a16:creationId xmlns:a16="http://schemas.microsoft.com/office/drawing/2014/main" id="{9D35E55C-2075-40F9-9F98-30EA82F7C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22" y="4869872"/>
            <a:ext cx="1754909" cy="1754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ED235C2-900C-41A2-AAB3-971F96700D36}"/>
              </a:ext>
            </a:extLst>
          </p:cNvPr>
          <p:cNvPicPr>
            <a:picLocks noChangeAspect="1"/>
          </p:cNvPicPr>
          <p:nvPr/>
        </p:nvPicPr>
        <p:blipFill>
          <a:blip r:embed="rId5"/>
          <a:stretch>
            <a:fillRect/>
          </a:stretch>
        </p:blipFill>
        <p:spPr>
          <a:xfrm>
            <a:off x="5638800" y="1621680"/>
            <a:ext cx="5716768" cy="3178919"/>
          </a:xfrm>
          <a:prstGeom prst="rect">
            <a:avLst/>
          </a:prstGeom>
        </p:spPr>
      </p:pic>
    </p:spTree>
    <p:extLst>
      <p:ext uri="{BB962C8B-B14F-4D97-AF65-F5344CB8AC3E}">
        <p14:creationId xmlns:p14="http://schemas.microsoft.com/office/powerpoint/2010/main" val="258654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03B53-4A0A-4A85-B060-F053308FAACB}"/>
              </a:ext>
            </a:extLst>
          </p:cNvPr>
          <p:cNvSpPr/>
          <p:nvPr/>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p:cNvSpPr>
            <a:spLocks noGrp="1"/>
          </p:cNvSpPr>
          <p:nvPr>
            <p:ph type="title" hasCustomPrompt="1"/>
          </p:nvPr>
        </p:nvSpPr>
        <p:spPr>
          <a:xfrm>
            <a:off x="588263" y="2590800"/>
            <a:ext cx="2312879" cy="1107996"/>
          </a:xfrm>
        </p:spPr>
        <p:txBody>
          <a:bodyPr anchor="t"/>
          <a:lstStyle>
            <a:lvl1pPr>
              <a:defRPr>
                <a:solidFill>
                  <a:schemeClr val="tx1"/>
                </a:solidFill>
              </a:defRPr>
            </a:lvl1pPr>
          </a:lstStyle>
          <a:p>
            <a:r>
              <a:rPr lang="en-US">
                <a:solidFill>
                  <a:schemeClr val="bg1"/>
                </a:solidFill>
                <a:latin typeface="Yu Gothic UI Light" panose="020B0300000000000000" pitchFamily="34" charset="-128"/>
                <a:ea typeface="Yu Gothic UI Light" panose="020B0300000000000000" pitchFamily="34" charset="-128"/>
              </a:rPr>
              <a:t>Learning objectives</a:t>
            </a:r>
          </a:p>
        </p:txBody>
      </p:sp>
      <p:grpSp>
        <p:nvGrpSpPr>
          <p:cNvPr id="6" name="Group 5">
            <a:extLst>
              <a:ext uri="{FF2B5EF4-FFF2-40B4-BE49-F238E27FC236}">
                <a16:creationId xmlns:a16="http://schemas.microsoft.com/office/drawing/2014/main" id="{76F7C9F5-9E43-472E-AC1C-6B52101B3530}"/>
              </a:ext>
            </a:extLst>
          </p:cNvPr>
          <p:cNvGrpSpPr/>
          <p:nvPr/>
        </p:nvGrpSpPr>
        <p:grpSpPr>
          <a:xfrm>
            <a:off x="4291884" y="1560493"/>
            <a:ext cx="7647426" cy="686038"/>
            <a:chOff x="4291884" y="710484"/>
            <a:chExt cx="7647426" cy="686038"/>
          </a:xfrm>
        </p:grpSpPr>
        <p:sp>
          <p:nvSpPr>
            <p:cNvPr id="26" name="TextBox 25">
              <a:extLst>
                <a:ext uri="{FF2B5EF4-FFF2-40B4-BE49-F238E27FC236}">
                  <a16:creationId xmlns:a16="http://schemas.microsoft.com/office/drawing/2014/main" id="{64D94616-F4E5-40B9-9ED5-75905025C28A}"/>
                </a:ext>
              </a:extLst>
            </p:cNvPr>
            <p:cNvSpPr txBox="1"/>
            <p:nvPr/>
          </p:nvSpPr>
          <p:spPr>
            <a:xfrm>
              <a:off x="4922844" y="750191"/>
              <a:ext cx="7016466" cy="646331"/>
            </a:xfrm>
            <a:prstGeom prst="rect">
              <a:avLst/>
            </a:prstGeom>
            <a:noFill/>
          </p:spPr>
          <p:txBody>
            <a:bodyPr wrap="square" lIns="91440" tIns="45720" rIns="91440" bIns="45720" anchor="t">
              <a:spAutoFit/>
            </a:bodyPr>
            <a:lstStyle/>
            <a:p>
              <a:pPr lvl="0">
                <a:defRPr/>
              </a:pPr>
              <a:r>
                <a:rPr lang="en-US" sz="3600">
                  <a:solidFill>
                    <a:srgbClr val="000000"/>
                  </a:solidFill>
                  <a:latin typeface="Yu Gothic UI Light" panose="020B0300000000000000" pitchFamily="34" charset="-128"/>
                  <a:ea typeface="Yu Gothic UI Light" panose="020B0300000000000000" pitchFamily="34" charset="-128"/>
                  <a:cs typeface="Segoe UI"/>
                </a:rPr>
                <a:t>When to use regression models.</a:t>
              </a:r>
            </a:p>
          </p:txBody>
        </p:sp>
        <p:pic>
          <p:nvPicPr>
            <p:cNvPr id="22" name="Picture 21">
              <a:extLst>
                <a:ext uri="{FF2B5EF4-FFF2-40B4-BE49-F238E27FC236}">
                  <a16:creationId xmlns:a16="http://schemas.microsoft.com/office/drawing/2014/main" id="{703D0048-1B00-42DA-8424-37D5C8EBB6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884" y="710484"/>
              <a:ext cx="584916" cy="584916"/>
            </a:xfrm>
            <a:prstGeom prst="rect">
              <a:avLst/>
            </a:prstGeom>
          </p:spPr>
        </p:pic>
      </p:grpSp>
      <p:grpSp>
        <p:nvGrpSpPr>
          <p:cNvPr id="25" name="Group 24">
            <a:extLst>
              <a:ext uri="{FF2B5EF4-FFF2-40B4-BE49-F238E27FC236}">
                <a16:creationId xmlns:a16="http://schemas.microsoft.com/office/drawing/2014/main" id="{1576A7AA-BCC3-470C-868C-2ABC6028DAA7}"/>
              </a:ext>
            </a:extLst>
          </p:cNvPr>
          <p:cNvGrpSpPr/>
          <p:nvPr/>
        </p:nvGrpSpPr>
        <p:grpSpPr>
          <a:xfrm>
            <a:off x="4291884" y="3276600"/>
            <a:ext cx="7647426" cy="1754326"/>
            <a:chOff x="4291884" y="629440"/>
            <a:chExt cx="7647426" cy="1754326"/>
          </a:xfrm>
        </p:grpSpPr>
        <p:sp>
          <p:nvSpPr>
            <p:cNvPr id="38" name="TextBox 37">
              <a:extLst>
                <a:ext uri="{FF2B5EF4-FFF2-40B4-BE49-F238E27FC236}">
                  <a16:creationId xmlns:a16="http://schemas.microsoft.com/office/drawing/2014/main" id="{19CC766B-8C7A-4755-8EDF-A5645AC63DDE}"/>
                </a:ext>
              </a:extLst>
            </p:cNvPr>
            <p:cNvSpPr txBox="1"/>
            <p:nvPr/>
          </p:nvSpPr>
          <p:spPr>
            <a:xfrm>
              <a:off x="4922844" y="629440"/>
              <a:ext cx="7016466" cy="1754326"/>
            </a:xfrm>
            <a:prstGeom prst="rect">
              <a:avLst/>
            </a:prstGeom>
            <a:noFill/>
          </p:spPr>
          <p:txBody>
            <a:bodyPr wrap="square">
              <a:spAutoFit/>
            </a:bodyPr>
            <a:lstStyle/>
            <a:p>
              <a:pPr lvl="0">
                <a:defRPr/>
              </a:pPr>
              <a:r>
                <a:rPr lang="en-US" sz="3600">
                  <a:solidFill>
                    <a:srgbClr val="000000"/>
                  </a:solidFill>
                  <a:latin typeface="Yu Gothic UI Light" panose="020B0300000000000000" pitchFamily="34" charset="-128"/>
                  <a:ea typeface="Yu Gothic UI Light" panose="020B0300000000000000" pitchFamily="34" charset="-128"/>
                  <a:cs typeface="Segoe UI" pitchFamily="34" charset="0"/>
                </a:rPr>
                <a:t>How to train and evaluate regression models by using the </a:t>
              </a:r>
              <a:r>
                <a:rPr lang="en-US" sz="3600" err="1">
                  <a:solidFill>
                    <a:srgbClr val="000000"/>
                  </a:solidFill>
                  <a:latin typeface="Yu Gothic UI Light" panose="020B0300000000000000" pitchFamily="34" charset="-128"/>
                  <a:ea typeface="Yu Gothic UI Light" panose="020B0300000000000000" pitchFamily="34" charset="-128"/>
                  <a:cs typeface="Segoe UI" pitchFamily="34" charset="0"/>
                </a:rPr>
                <a:t>tidymodels</a:t>
              </a:r>
              <a:r>
                <a:rPr lang="en-US" sz="3600">
                  <a:solidFill>
                    <a:srgbClr val="000000"/>
                  </a:solidFill>
                  <a:latin typeface="Yu Gothic UI Light" panose="020B0300000000000000" pitchFamily="34" charset="-128"/>
                  <a:ea typeface="Yu Gothic UI Light" panose="020B0300000000000000" pitchFamily="34" charset="-128"/>
                  <a:cs typeface="Segoe UI" pitchFamily="34" charset="0"/>
                </a:rPr>
                <a:t> framework.</a:t>
              </a:r>
            </a:p>
          </p:txBody>
        </p:sp>
        <p:pic>
          <p:nvPicPr>
            <p:cNvPr id="39" name="Picture 38">
              <a:extLst>
                <a:ext uri="{FF2B5EF4-FFF2-40B4-BE49-F238E27FC236}">
                  <a16:creationId xmlns:a16="http://schemas.microsoft.com/office/drawing/2014/main" id="{92A94EAB-0B57-4062-A020-A729FB4421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884" y="710484"/>
              <a:ext cx="584916" cy="584916"/>
            </a:xfrm>
            <a:prstGeom prst="rect">
              <a:avLst/>
            </a:prstGeom>
          </p:spPr>
        </p:pic>
      </p:grpSp>
    </p:spTree>
    <p:extLst>
      <p:ext uri="{BB962C8B-B14F-4D97-AF65-F5344CB8AC3E}">
        <p14:creationId xmlns:p14="http://schemas.microsoft.com/office/powerpoint/2010/main" val="65287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DB608F6-15BC-4ADC-B781-6ED22FC59D79}"/>
              </a:ext>
            </a:extLst>
          </p:cNvPr>
          <p:cNvSpPr txBox="1">
            <a:spLocks/>
          </p:cNvSpPr>
          <p:nvPr/>
        </p:nvSpPr>
        <p:spPr>
          <a:xfrm>
            <a:off x="585216" y="2708702"/>
            <a:ext cx="9144000" cy="914096"/>
          </a:xfrm>
          <a:prstGeom prst="rect">
            <a:avLst/>
          </a:prstGeom>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pPr lvl="0">
              <a:defRPr/>
            </a:pPr>
            <a:r>
              <a:rPr lang="en-US" sz="6600">
                <a:latin typeface="Yu Gothic UI Light" panose="020B0300000000000000" pitchFamily="34" charset="-128"/>
                <a:ea typeface="Yu Gothic UI Light" panose="020B0300000000000000" pitchFamily="34" charset="-128"/>
              </a:rPr>
              <a:t>What is regression?</a:t>
            </a:r>
            <a:endParaRPr kumimoji="0" lang="en-GB" sz="6600" b="0" i="0" u="none" strike="noStrike" kern="1200" cap="none" spc="-50" normalizeH="0" baseline="0" noProof="0">
              <a:ln w="3175">
                <a:noFill/>
              </a:ln>
              <a:solidFill>
                <a:srgbClr val="50E6FF"/>
              </a:solidFill>
              <a:effectLst/>
              <a:uLnTx/>
              <a:uFillTx/>
              <a:latin typeface="Yu Gothic UI Light" panose="020B0300000000000000" pitchFamily="34" charset="-128"/>
              <a:ea typeface="Yu Gothic UI Light" panose="020B0300000000000000" pitchFamily="34" charset="-128"/>
            </a:endParaRPr>
          </a:p>
        </p:txBody>
      </p:sp>
    </p:spTree>
    <p:extLst>
      <p:ext uri="{BB962C8B-B14F-4D97-AF65-F5344CB8AC3E}">
        <p14:creationId xmlns:p14="http://schemas.microsoft.com/office/powerpoint/2010/main" val="159198382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73630" y="110490"/>
            <a:ext cx="11018520" cy="923330"/>
          </a:xfrm>
        </p:spPr>
        <p:txBody>
          <a:bodyPr/>
          <a:lstStyle>
            <a:lvl1pPr>
              <a:defRPr>
                <a:solidFill>
                  <a:schemeClr val="tx1"/>
                </a:solidFill>
              </a:defRPr>
            </a:lvl1pPr>
          </a:lstStyle>
          <a:p>
            <a:r>
              <a:rPr lang="en-US" sz="6000" b="1">
                <a:latin typeface="Yu Gothic UI Light" panose="020B0300000000000000" pitchFamily="34" charset="-128"/>
                <a:ea typeface="Yu Gothic UI Light" panose="020B0300000000000000" pitchFamily="34" charset="-128"/>
              </a:rPr>
              <a:t>What is regression?</a:t>
            </a:r>
          </a:p>
        </p:txBody>
      </p:sp>
      <p:sp>
        <p:nvSpPr>
          <p:cNvPr id="3" name="Subtitle"/>
          <p:cNvSpPr>
            <a:spLocks noGrp="1"/>
          </p:cNvSpPr>
          <p:nvPr>
            <p:ph sz="quarter" idx="10"/>
          </p:nvPr>
        </p:nvSpPr>
        <p:spPr>
          <a:xfrm>
            <a:off x="584200" y="1435100"/>
            <a:ext cx="11018838" cy="861774"/>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GB">
                <a:latin typeface="Yu Gothic UI Light"/>
                <a:ea typeface="Yu Gothic UI Light"/>
                <a:cs typeface="Segoe UI"/>
              </a:rPr>
              <a:t>Supervised ML technique that </a:t>
            </a:r>
            <a:r>
              <a:rPr>
                <a:latin typeface="Yu Gothic UI Light"/>
                <a:ea typeface="Yu Gothic UI Light"/>
                <a:cs typeface="Segoe UI"/>
              </a:rPr>
              <a:t>works by establishing a relationship between variables in the data</a:t>
            </a:r>
            <a:r>
              <a:rPr lang="en-US">
                <a:latin typeface="Yu Gothic UI Light"/>
                <a:ea typeface="Yu Gothic UI Light"/>
                <a:cs typeface="Segoe UI"/>
              </a:rPr>
              <a:t> to </a:t>
            </a:r>
            <a:r>
              <a:rPr lang="en-GB">
                <a:latin typeface="Yu Gothic UI Light"/>
                <a:ea typeface="Yu Gothic UI Light"/>
                <a:cs typeface="Segoe UI"/>
              </a:rPr>
              <a:t>predict a numeric, quantifiable value.</a:t>
            </a:r>
            <a:endParaRPr>
              <a:latin typeface="Yu Gothic UI Light"/>
              <a:ea typeface="Yu Gothic UI Light"/>
              <a:cs typeface="Segoe UI"/>
            </a:endParaRPr>
          </a:p>
        </p:txBody>
      </p:sp>
      <p:sp>
        <p:nvSpPr>
          <p:cNvPr id="4" name="New shape"/>
          <p:cNvSpPr/>
          <p:nvPr/>
        </p:nvSpPr>
        <p:spPr>
          <a:xfrm>
            <a:off x="319350" y="3362632"/>
            <a:ext cx="10972800" cy="2850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457200" indent="-457200">
              <a:spcBef>
                <a:spcPct val="20000"/>
              </a:spcBef>
              <a:spcAft>
                <a:spcPct val="20000"/>
              </a:spcAft>
              <a:buChar char="•"/>
            </a:pPr>
            <a:r>
              <a:rPr sz="2800" b="1">
                <a:solidFill>
                  <a:srgbClr val="000000"/>
                </a:solidFill>
                <a:latin typeface="Yu Gothic UI Light" panose="020B0300000000000000" pitchFamily="34" charset="-128"/>
                <a:ea typeface="Yu Gothic UI Light" panose="020B0300000000000000" pitchFamily="34" charset="-128"/>
              </a:rPr>
              <a:t>A training dataset.</a:t>
            </a:r>
            <a:r>
              <a:rPr sz="2800">
                <a:solidFill>
                  <a:srgbClr val="000000"/>
                </a:solidFill>
                <a:latin typeface="Yu Gothic UI Light" panose="020B0300000000000000" pitchFamily="34" charset="-128"/>
                <a:ea typeface="Yu Gothic UI Light" panose="020B0300000000000000" pitchFamily="34" charset="-128"/>
              </a:rPr>
              <a:t> You'll apply an algorithm that determines a function that encapsulates the relationship between the feature values and the known label values.</a:t>
            </a:r>
          </a:p>
          <a:p>
            <a:pPr marL="457200" indent="-457200">
              <a:spcBef>
                <a:spcPct val="20000"/>
              </a:spcBef>
              <a:spcAft>
                <a:spcPct val="20000"/>
              </a:spcAft>
              <a:buChar char="•"/>
            </a:pPr>
            <a:r>
              <a:rPr sz="2800" b="1">
                <a:solidFill>
                  <a:srgbClr val="000000"/>
                </a:solidFill>
                <a:latin typeface="Yu Gothic UI Light" panose="020B0300000000000000" pitchFamily="34" charset="-128"/>
                <a:ea typeface="Yu Gothic UI Light" panose="020B0300000000000000" pitchFamily="34" charset="-128"/>
              </a:rPr>
              <a:t>A validation or test dataset.</a:t>
            </a:r>
            <a:r>
              <a:rPr sz="2800">
                <a:solidFill>
                  <a:srgbClr val="000000"/>
                </a:solidFill>
                <a:latin typeface="Yu Gothic UI Light" panose="020B0300000000000000" pitchFamily="34" charset="-128"/>
                <a:ea typeface="Yu Gothic UI Light" panose="020B0300000000000000" pitchFamily="34" charset="-128"/>
              </a:rPr>
              <a:t> You can use it to evaluate the model by using it to generate predictions for the label and comparing them to the actual known label values.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ew picture" descr="Illustration showing data to predict bicycle rentals."/>
          <p:cNvPicPr/>
          <p:nvPr/>
        </p:nvPicPr>
        <p:blipFill>
          <a:blip r:embed="rId3"/>
          <a:stretch>
            <a:fillRect/>
          </a:stretch>
        </p:blipFill>
        <p:spPr>
          <a:xfrm>
            <a:off x="1770030" y="2161771"/>
            <a:ext cx="8240780" cy="3768220"/>
          </a:xfrm>
          <a:prstGeom prst="rect">
            <a:avLst/>
          </a:prstGeom>
        </p:spPr>
      </p:pic>
      <p:sp>
        <p:nvSpPr>
          <p:cNvPr id="7" name="TextBox 6"/>
          <p:cNvSpPr txBox="1"/>
          <p:nvPr/>
        </p:nvSpPr>
        <p:spPr>
          <a:xfrm>
            <a:off x="110834" y="235527"/>
            <a:ext cx="11981873" cy="1477328"/>
          </a:xfrm>
          <a:prstGeom prst="rect">
            <a:avLst/>
          </a:prstGeom>
          <a:noFill/>
        </p:spPr>
        <p:txBody>
          <a:bodyPr wrap="square" lIns="0" tIns="0" rIns="0" bIns="0" rtlCol="0" anchor="t">
            <a:spAutoFit/>
          </a:bodyPr>
          <a:lstStyle/>
          <a:p>
            <a:r>
              <a:rPr lang="en-GB" sz="4800" b="1">
                <a:latin typeface="Yu Gothic UI Light"/>
                <a:ea typeface="Yu Gothic UI Light"/>
                <a:cs typeface="Arial"/>
              </a:rPr>
              <a:t>What is regression: </a:t>
            </a:r>
            <a:r>
              <a:rPr lang="en-US" sz="4800">
                <a:latin typeface="Yu Gothic UI Light"/>
                <a:ea typeface="Yu Gothic UI Light"/>
                <a:cs typeface="Arial"/>
              </a:rPr>
              <a:t>Predicting bike rentals</a:t>
            </a:r>
            <a:endParaRPr lang="en-GB" sz="4800">
              <a:ea typeface="+mn-lt"/>
              <a:cs typeface="+mn-lt"/>
            </a:endParaRPr>
          </a:p>
          <a:p>
            <a:endParaRPr lang="en-GB" sz="4800" b="1">
              <a:latin typeface="Yu Gothic UI Light"/>
              <a:ea typeface="Yu Gothic UI Light"/>
              <a:cs typeface="Arial"/>
            </a:endParaRPr>
          </a:p>
        </p:txBody>
      </p:sp>
    </p:spTree>
    <p:extLst>
      <p:ext uri="{BB962C8B-B14F-4D97-AF65-F5344CB8AC3E}">
        <p14:creationId xmlns:p14="http://schemas.microsoft.com/office/powerpoint/2010/main" val="367582611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indoor&#10;&#10;Description automatically generated">
            <a:extLst>
              <a:ext uri="{FF2B5EF4-FFF2-40B4-BE49-F238E27FC236}">
                <a16:creationId xmlns:a16="http://schemas.microsoft.com/office/drawing/2014/main" id="{E2437DA7-FB68-B0E6-3F58-06CA95D6F0B9}"/>
              </a:ext>
            </a:extLst>
          </p:cNvPr>
          <p:cNvPicPr>
            <a:picLocks noChangeAspect="1"/>
          </p:cNvPicPr>
          <p:nvPr/>
        </p:nvPicPr>
        <p:blipFill>
          <a:blip r:embed="rId2"/>
          <a:stretch>
            <a:fillRect/>
          </a:stretch>
        </p:blipFill>
        <p:spPr>
          <a:xfrm>
            <a:off x="5276282" y="1605349"/>
            <a:ext cx="6761400" cy="3600445"/>
          </a:xfrm>
          <a:prstGeom prst="rect">
            <a:avLst/>
          </a:prstGeom>
        </p:spPr>
      </p:pic>
      <p:sp>
        <p:nvSpPr>
          <p:cNvPr id="5" name="TextBox 4">
            <a:extLst>
              <a:ext uri="{FF2B5EF4-FFF2-40B4-BE49-F238E27FC236}">
                <a16:creationId xmlns:a16="http://schemas.microsoft.com/office/drawing/2014/main" id="{9BA068A9-A403-6EB2-60E7-597B2FF33E7B}"/>
              </a:ext>
            </a:extLst>
          </p:cNvPr>
          <p:cNvSpPr txBox="1"/>
          <p:nvPr/>
        </p:nvSpPr>
        <p:spPr>
          <a:xfrm>
            <a:off x="6077527" y="230908"/>
            <a:ext cx="4535055" cy="103626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62500" lnSpcReduction="20000"/>
          </a:bodyPr>
          <a:lstStyle/>
          <a:p>
            <a:pPr algn="ctr">
              <a:lnSpc>
                <a:spcPct val="90000"/>
              </a:lnSpc>
              <a:spcBef>
                <a:spcPct val="0"/>
              </a:spcBef>
              <a:spcAft>
                <a:spcPts val="600"/>
              </a:spcAft>
            </a:pPr>
            <a:r>
              <a:rPr lang="en-US" sz="6000" kern="1200">
                <a:solidFill>
                  <a:schemeClr val="tx1"/>
                </a:solidFill>
                <a:latin typeface="Yu Gothic UI Light" panose="020B0300000000000000" pitchFamily="34" charset="-128"/>
                <a:ea typeface="Yu Gothic UI Light" panose="020B0300000000000000" pitchFamily="34" charset="-128"/>
                <a:cs typeface="+mj-cs"/>
              </a:rPr>
              <a:t>The plan: Predicting bike rentals</a:t>
            </a:r>
          </a:p>
        </p:txBody>
      </p:sp>
      <p:sp>
        <p:nvSpPr>
          <p:cNvPr id="18" name="TextBox 17">
            <a:extLst>
              <a:ext uri="{FF2B5EF4-FFF2-40B4-BE49-F238E27FC236}">
                <a16:creationId xmlns:a16="http://schemas.microsoft.com/office/drawing/2014/main" id="{7AD8DDEC-6BF0-80DF-E579-BCCD6723D1DE}"/>
              </a:ext>
            </a:extLst>
          </p:cNvPr>
          <p:cNvSpPr txBox="1"/>
          <p:nvPr/>
        </p:nvSpPr>
        <p:spPr>
          <a:xfrm>
            <a:off x="9465860" y="6440182"/>
            <a:ext cx="27261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Yu Gothic UI Light" panose="020B0300000000000000" pitchFamily="34" charset="-128"/>
                <a:ea typeface="Yu Gothic UI Light" panose="020B0300000000000000" pitchFamily="34" charset="-128"/>
                <a:cs typeface="Arial"/>
              </a:rPr>
              <a:t>artwork by @</a:t>
            </a:r>
            <a:r>
              <a:rPr lang="en-GB" err="1">
                <a:latin typeface="Yu Gothic UI Light" panose="020B0300000000000000" pitchFamily="34" charset="-128"/>
                <a:ea typeface="Yu Gothic UI Light" panose="020B0300000000000000" pitchFamily="34" charset="-128"/>
                <a:cs typeface="Arial"/>
              </a:rPr>
              <a:t>allison_horst</a:t>
            </a:r>
            <a:r>
              <a:rPr lang="en-GB">
                <a:latin typeface="Yu Gothic UI Light" panose="020B0300000000000000" pitchFamily="34" charset="-128"/>
                <a:ea typeface="Yu Gothic UI Light" panose="020B0300000000000000" pitchFamily="34" charset="-128"/>
                <a:cs typeface="Arial"/>
              </a:rPr>
              <a:t> </a:t>
            </a:r>
            <a:endParaRPr lang="en-GB">
              <a:latin typeface="Yu Gothic UI Light" panose="020B0300000000000000" pitchFamily="34" charset="-128"/>
              <a:ea typeface="Yu Gothic UI Light" panose="020B0300000000000000" pitchFamily="34" charset="-128"/>
            </a:endParaRPr>
          </a:p>
        </p:txBody>
      </p:sp>
      <p:grpSp>
        <p:nvGrpSpPr>
          <p:cNvPr id="2" name="Group 1">
            <a:extLst>
              <a:ext uri="{FF2B5EF4-FFF2-40B4-BE49-F238E27FC236}">
                <a16:creationId xmlns:a16="http://schemas.microsoft.com/office/drawing/2014/main" id="{074AB077-1DEB-D829-DF93-67A9810A18B7}"/>
              </a:ext>
            </a:extLst>
          </p:cNvPr>
          <p:cNvGrpSpPr/>
          <p:nvPr/>
        </p:nvGrpSpPr>
        <p:grpSpPr>
          <a:xfrm>
            <a:off x="144702" y="254102"/>
            <a:ext cx="4980018" cy="6374710"/>
            <a:chOff x="119302" y="330302"/>
            <a:chExt cx="4980018" cy="6374710"/>
          </a:xfrm>
        </p:grpSpPr>
        <p:grpSp>
          <p:nvGrpSpPr>
            <p:cNvPr id="15" name="Group 14"/>
            <p:cNvGrpSpPr/>
            <p:nvPr/>
          </p:nvGrpSpPr>
          <p:grpSpPr>
            <a:xfrm>
              <a:off x="146183" y="5309892"/>
              <a:ext cx="4944222" cy="1395120"/>
              <a:chOff x="146183" y="5309892"/>
              <a:chExt cx="4944222" cy="139512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183" y="5309892"/>
                <a:ext cx="1395120" cy="1395120"/>
              </a:xfrm>
              <a:prstGeom prst="rect">
                <a:avLst/>
              </a:prstGeom>
            </p:spPr>
          </p:pic>
          <p:sp>
            <p:nvSpPr>
              <p:cNvPr id="13" name="TextBox 12">
                <a:extLst>
                  <a:ext uri="{FF2B5EF4-FFF2-40B4-BE49-F238E27FC236}">
                    <a16:creationId xmlns:a16="http://schemas.microsoft.com/office/drawing/2014/main" id="{0D97A63A-A98C-AB81-5166-3C32FF182B4D}"/>
                  </a:ext>
                </a:extLst>
              </p:cNvPr>
              <p:cNvSpPr txBox="1"/>
              <p:nvPr/>
            </p:nvSpPr>
            <p:spPr>
              <a:xfrm>
                <a:off x="1541303" y="5755203"/>
                <a:ext cx="35491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chemeClr val="bg1"/>
                    </a:solidFill>
                    <a:latin typeface="Yu Gothic UI Light" panose="020B0300000000000000" pitchFamily="34" charset="-128"/>
                    <a:ea typeface="Yu Gothic UI Light" panose="020B0300000000000000" pitchFamily="34" charset="-128"/>
                    <a:cs typeface="Arial"/>
                  </a:rPr>
                  <a:t>Can we do better?</a:t>
                </a:r>
                <a:endParaRPr lang="en-US" sz="2800">
                  <a:solidFill>
                    <a:schemeClr val="bg1"/>
                  </a:solidFill>
                  <a:latin typeface="Yu Gothic UI Light" panose="020B0300000000000000" pitchFamily="34" charset="-128"/>
                  <a:ea typeface="Yu Gothic UI Light" panose="020B0300000000000000" pitchFamily="34" charset="-128"/>
                </a:endParaRPr>
              </a:p>
            </p:txBody>
          </p:sp>
        </p:grpSp>
        <p:grpSp>
          <p:nvGrpSpPr>
            <p:cNvPr id="19" name="Group 18"/>
            <p:cNvGrpSpPr/>
            <p:nvPr/>
          </p:nvGrpSpPr>
          <p:grpSpPr>
            <a:xfrm>
              <a:off x="146183" y="330302"/>
              <a:ext cx="2993030" cy="1275047"/>
              <a:chOff x="193515" y="655353"/>
              <a:chExt cx="2993030" cy="1275047"/>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515" y="655353"/>
                <a:ext cx="1275047" cy="1275047"/>
              </a:xfrm>
              <a:prstGeom prst="rect">
                <a:avLst/>
              </a:prstGeom>
            </p:spPr>
          </p:pic>
          <p:sp>
            <p:nvSpPr>
              <p:cNvPr id="21" name="TextBox 20">
                <a:extLst>
                  <a:ext uri="{FF2B5EF4-FFF2-40B4-BE49-F238E27FC236}">
                    <a16:creationId xmlns:a16="http://schemas.microsoft.com/office/drawing/2014/main" id="{C56D3425-E108-7118-5178-FA28196D4A45}"/>
                  </a:ext>
                </a:extLst>
              </p:cNvPr>
              <p:cNvSpPr txBox="1"/>
              <p:nvPr/>
            </p:nvSpPr>
            <p:spPr>
              <a:xfrm>
                <a:off x="1885046" y="1108211"/>
                <a:ext cx="13014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200">
                    <a:solidFill>
                      <a:schemeClr val="bg1"/>
                    </a:solidFill>
                    <a:latin typeface="Yu Gothic UI Light" panose="020B0300000000000000" pitchFamily="34" charset="-128"/>
                    <a:ea typeface="Yu Gothic UI Light" panose="020B0300000000000000" pitchFamily="34" charset="-128"/>
                    <a:cs typeface="Arial"/>
                  </a:rPr>
                  <a:t>EDA</a:t>
                </a:r>
                <a:endParaRPr lang="en-GB" sz="3200">
                  <a:solidFill>
                    <a:schemeClr val="bg1"/>
                  </a:solidFill>
                  <a:latin typeface="Yu Gothic UI Light" panose="020B0300000000000000" pitchFamily="34" charset="-128"/>
                  <a:ea typeface="Yu Gothic UI Light" panose="020B0300000000000000" pitchFamily="34" charset="-128"/>
                </a:endParaRPr>
              </a:p>
            </p:txBody>
          </p:sp>
        </p:grpSp>
        <p:grpSp>
          <p:nvGrpSpPr>
            <p:cNvPr id="22" name="Group 21"/>
            <p:cNvGrpSpPr/>
            <p:nvPr/>
          </p:nvGrpSpPr>
          <p:grpSpPr>
            <a:xfrm>
              <a:off x="146183" y="2007164"/>
              <a:ext cx="4184520" cy="748594"/>
              <a:chOff x="146183" y="2176402"/>
              <a:chExt cx="4184520" cy="748594"/>
            </a:xfrm>
          </p:grpSpPr>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183" y="2176402"/>
                <a:ext cx="748594" cy="748594"/>
              </a:xfrm>
              <a:prstGeom prst="rect">
                <a:avLst/>
              </a:prstGeom>
            </p:spPr>
          </p:pic>
          <p:sp>
            <p:nvSpPr>
              <p:cNvPr id="24" name="TextBox 23">
                <a:extLst>
                  <a:ext uri="{FF2B5EF4-FFF2-40B4-BE49-F238E27FC236}">
                    <a16:creationId xmlns:a16="http://schemas.microsoft.com/office/drawing/2014/main" id="{2EB541E5-2479-8F65-245C-4746168757F4}"/>
                  </a:ext>
                </a:extLst>
              </p:cNvPr>
              <p:cNvSpPr txBox="1"/>
              <p:nvPr/>
            </p:nvSpPr>
            <p:spPr>
              <a:xfrm>
                <a:off x="1421230" y="2373854"/>
                <a:ext cx="29094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chemeClr val="bg1"/>
                    </a:solidFill>
                    <a:latin typeface="Yu Gothic UI Light" panose="020B0300000000000000" pitchFamily="34" charset="-128"/>
                    <a:ea typeface="Yu Gothic UI Light" panose="020B0300000000000000" pitchFamily="34" charset="-128"/>
                    <a:cs typeface="Arial"/>
                  </a:rPr>
                  <a:t>Data Budgeting</a:t>
                </a:r>
                <a:endParaRPr lang="en-US" sz="2800">
                  <a:solidFill>
                    <a:schemeClr val="bg1"/>
                  </a:solidFill>
                  <a:latin typeface="Yu Gothic UI Light" panose="020B0300000000000000" pitchFamily="34" charset="-128"/>
                  <a:ea typeface="Yu Gothic UI Light" panose="020B0300000000000000" pitchFamily="34" charset="-128"/>
                </a:endParaRPr>
              </a:p>
            </p:txBody>
          </p:sp>
        </p:grpSp>
        <p:grpSp>
          <p:nvGrpSpPr>
            <p:cNvPr id="25" name="Group 24"/>
            <p:cNvGrpSpPr/>
            <p:nvPr/>
          </p:nvGrpSpPr>
          <p:grpSpPr>
            <a:xfrm>
              <a:off x="119302" y="3577772"/>
              <a:ext cx="4980018" cy="1136073"/>
              <a:chOff x="110387" y="3405571"/>
              <a:chExt cx="4980018" cy="1136073"/>
            </a:xfrm>
          </p:grpSpPr>
          <p:pic>
            <p:nvPicPr>
              <p:cNvPr id="26" name="Picture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10387" y="3405571"/>
                <a:ext cx="1136073" cy="1136073"/>
              </a:xfrm>
              <a:prstGeom prst="rect">
                <a:avLst/>
              </a:prstGeom>
            </p:spPr>
          </p:pic>
          <p:sp>
            <p:nvSpPr>
              <p:cNvPr id="27" name="TextBox 26">
                <a:extLst>
                  <a:ext uri="{FF2B5EF4-FFF2-40B4-BE49-F238E27FC236}">
                    <a16:creationId xmlns:a16="http://schemas.microsoft.com/office/drawing/2014/main" id="{D0D953EC-1C39-CF05-CABD-B3775CF3D038}"/>
                  </a:ext>
                </a:extLst>
              </p:cNvPr>
              <p:cNvSpPr txBox="1"/>
              <p:nvPr/>
            </p:nvSpPr>
            <p:spPr>
              <a:xfrm>
                <a:off x="1282685" y="3496553"/>
                <a:ext cx="38077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chemeClr val="bg1"/>
                    </a:solidFill>
                    <a:latin typeface="Yu Gothic UI Light" panose="020B0300000000000000" pitchFamily="34" charset="-128"/>
                    <a:ea typeface="Yu Gothic UI Light" panose="020B0300000000000000" pitchFamily="34" charset="-128"/>
                    <a:cs typeface="Arial"/>
                  </a:rPr>
                  <a:t>Fit and evaluate a linear regression model</a:t>
                </a:r>
                <a:endParaRPr lang="en-US" sz="2800" err="1">
                  <a:solidFill>
                    <a:schemeClr val="bg1"/>
                  </a:solidFill>
                  <a:latin typeface="Yu Gothic UI Light" panose="020B0300000000000000" pitchFamily="34" charset="-128"/>
                  <a:ea typeface="Yu Gothic UI Light" panose="020B0300000000000000" pitchFamily="34" charset="-128"/>
                </a:endParaRPr>
              </a:p>
            </p:txBody>
          </p:sp>
        </p:grpSp>
      </p:grpSp>
    </p:spTree>
    <p:extLst>
      <p:ext uri="{BB962C8B-B14F-4D97-AF65-F5344CB8AC3E}">
        <p14:creationId xmlns:p14="http://schemas.microsoft.com/office/powerpoint/2010/main" val="2676595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8263" y="609600"/>
            <a:ext cx="11018520" cy="553998"/>
          </a:xfrm>
        </p:spPr>
        <p:txBody>
          <a:bodyPr/>
          <a:lstStyle/>
          <a:p>
            <a:r>
              <a:rPr lang="en-US">
                <a:solidFill>
                  <a:schemeClr val="accent1"/>
                </a:solidFill>
              </a:rPr>
              <a:t>/learn</a:t>
            </a:r>
          </a:p>
        </p:txBody>
      </p:sp>
      <p:sp>
        <p:nvSpPr>
          <p:cNvPr id="17" name="Text Placeholder 16">
            <a:extLst>
              <a:ext uri="{FF2B5EF4-FFF2-40B4-BE49-F238E27FC236}">
                <a16:creationId xmlns:a16="http://schemas.microsoft.com/office/drawing/2014/main" id="{8A83A6CE-03D3-4FE0-868C-CC5D6152BD43}"/>
              </a:ext>
            </a:extLst>
          </p:cNvPr>
          <p:cNvSpPr>
            <a:spLocks noGrp="1"/>
          </p:cNvSpPr>
          <p:nvPr>
            <p:ph type="body" sz="quarter" idx="4294967295"/>
          </p:nvPr>
        </p:nvSpPr>
        <p:spPr>
          <a:xfrm>
            <a:off x="584199" y="1467793"/>
            <a:ext cx="5182419" cy="307777"/>
          </a:xfrm>
        </p:spPr>
        <p:txBody>
          <a:bodyPr/>
          <a:lstStyle/>
          <a:p>
            <a:pPr marL="0" indent="0">
              <a:buNone/>
            </a:pPr>
            <a:r>
              <a:rPr lang="en-US" sz="2000">
                <a:solidFill>
                  <a:schemeClr val="accent1">
                    <a:lumMod val="50000"/>
                  </a:schemeClr>
                </a:solidFill>
                <a:latin typeface="+mj-lt"/>
              </a:rPr>
              <a:t>https://aka.ms/learnlive-20220909A</a:t>
            </a:r>
          </a:p>
        </p:txBody>
      </p:sp>
      <p:sp>
        <p:nvSpPr>
          <p:cNvPr id="14" name="Text Placeholder 13">
            <a:extLst>
              <a:ext uri="{FF2B5EF4-FFF2-40B4-BE49-F238E27FC236}">
                <a16:creationId xmlns:a16="http://schemas.microsoft.com/office/drawing/2014/main" id="{9EC354B0-B8AD-455A-8145-58323017D5FD}"/>
              </a:ext>
            </a:extLst>
          </p:cNvPr>
          <p:cNvSpPr>
            <a:spLocks noGrp="1"/>
          </p:cNvSpPr>
          <p:nvPr>
            <p:ph type="body" sz="quarter" idx="4294967295"/>
          </p:nvPr>
        </p:nvSpPr>
        <p:spPr>
          <a:xfrm>
            <a:off x="565028" y="2507430"/>
            <a:ext cx="4356100" cy="1231106"/>
          </a:xfrm>
        </p:spPr>
        <p:txBody>
          <a:bodyPr/>
          <a:lstStyle/>
          <a:p>
            <a:pPr marL="0" indent="0">
              <a:buNone/>
            </a:pPr>
            <a:r>
              <a:rPr lang="en-US" sz="2000"/>
              <a:t>Complete interactive learning exercises, watch videos, and practice and apply your new skills.</a:t>
            </a:r>
          </a:p>
        </p:txBody>
      </p:sp>
      <p:sp>
        <p:nvSpPr>
          <p:cNvPr id="2" name="Rectangle 1">
            <a:extLst>
              <a:ext uri="{FF2B5EF4-FFF2-40B4-BE49-F238E27FC236}">
                <a16:creationId xmlns:a16="http://schemas.microsoft.com/office/drawing/2014/main" id="{BDC4B57B-0127-44D6-AB9C-CB823B1613E3}"/>
              </a:ext>
            </a:extLst>
          </p:cNvPr>
          <p:cNvSpPr/>
          <p:nvPr/>
        </p:nvSpPr>
        <p:spPr bwMode="auto">
          <a:xfrm>
            <a:off x="5951538" y="0"/>
            <a:ext cx="624046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637F7F8D-7EE0-49FB-ADF9-A9AD69D08EC0}"/>
              </a:ext>
            </a:extLst>
          </p:cNvPr>
          <p:cNvSpPr/>
          <p:nvPr/>
        </p:nvSpPr>
        <p:spPr bwMode="auto">
          <a:xfrm>
            <a:off x="5481488" y="1537855"/>
            <a:ext cx="6055424" cy="3383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594352A8-173F-442B-A945-143E5A51E89C}"/>
              </a:ext>
            </a:extLst>
          </p:cNvPr>
          <p:cNvPicPr>
            <a:picLocks noChangeAspect="1"/>
          </p:cNvPicPr>
          <p:nvPr/>
        </p:nvPicPr>
        <p:blipFill>
          <a:blip r:embed="rId3"/>
          <a:stretch>
            <a:fillRect/>
          </a:stretch>
        </p:blipFill>
        <p:spPr>
          <a:xfrm>
            <a:off x="4206240" y="491771"/>
            <a:ext cx="8605921" cy="6110204"/>
          </a:xfrm>
          <a:prstGeom prst="rect">
            <a:avLst/>
          </a:prstGeom>
        </p:spPr>
      </p:pic>
      <p:pic>
        <p:nvPicPr>
          <p:cNvPr id="11" name="Picture 2" descr="QR Code">
            <a:extLst>
              <a:ext uri="{FF2B5EF4-FFF2-40B4-BE49-F238E27FC236}">
                <a16:creationId xmlns:a16="http://schemas.microsoft.com/office/drawing/2014/main" id="{9D35E55C-2075-40F9-9F98-30EA82F7C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22" y="4869872"/>
            <a:ext cx="1754909" cy="1754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ED235C2-900C-41A2-AAB3-971F96700D36}"/>
              </a:ext>
            </a:extLst>
          </p:cNvPr>
          <p:cNvPicPr>
            <a:picLocks noChangeAspect="1"/>
          </p:cNvPicPr>
          <p:nvPr/>
        </p:nvPicPr>
        <p:blipFill>
          <a:blip r:embed="rId5"/>
          <a:stretch>
            <a:fillRect/>
          </a:stretch>
        </p:blipFill>
        <p:spPr>
          <a:xfrm>
            <a:off x="5638800" y="1621680"/>
            <a:ext cx="5716768" cy="3178919"/>
          </a:xfrm>
          <a:prstGeom prst="rect">
            <a:avLst/>
          </a:prstGeom>
        </p:spPr>
      </p:pic>
    </p:spTree>
    <p:extLst>
      <p:ext uri="{BB962C8B-B14F-4D97-AF65-F5344CB8AC3E}">
        <p14:creationId xmlns:p14="http://schemas.microsoft.com/office/powerpoint/2010/main" val="93449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5.0.15"/>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715E77BC-29FE-4329-A0B5-F68DE9C523F7}"/>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B40C9706-545E-499C-8881-4A5859C56520}"/>
    </a:ext>
  </a:extLst>
</a:theme>
</file>

<file path=ppt/theme/theme5.xml><?xml version="1.0" encoding="utf-8"?>
<a:theme xmlns:a="http://schemas.openxmlformats.org/drawingml/2006/main" name="1_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6.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3.potx" id="{81951753-DC95-46C2-9259-4220FEEDE00E}" vid="{7F6748D0-1E30-41D3-ABE8-7CAAE3E9C4B8}"/>
    </a:ext>
  </a:extLst>
</a:theme>
</file>

<file path=ppt/theme/theme7.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6FF6A62029C4E4FAB4717695D3B196B" ma:contentTypeVersion="11" ma:contentTypeDescription="Create a new document." ma:contentTypeScope="" ma:versionID="c84cd8c787a0fe5bb13f8675ccd78276">
  <xsd:schema xmlns:xsd="http://www.w3.org/2001/XMLSchema" xmlns:xs="http://www.w3.org/2001/XMLSchema" xmlns:p="http://schemas.microsoft.com/office/2006/metadata/properties" xmlns:ns2="d343e86b-7a5c-41da-ab35-6da2355ab299" xmlns:ns3="2dd9ae19-173a-47e5-bd36-a5ead4043a41" targetNamespace="http://schemas.microsoft.com/office/2006/metadata/properties" ma:root="true" ma:fieldsID="1762a9424566359277bbec3445e81413" ns2:_="" ns3:_="">
    <xsd:import namespace="d343e86b-7a5c-41da-ab35-6da2355ab299"/>
    <xsd:import namespace="2dd9ae19-173a-47e5-bd36-a5ead4043a4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43e86b-7a5c-41da-ab35-6da2355ab2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d9ae19-173a-47e5-bd36-a5ead4043a4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dd9ae19-173a-47e5-bd36-a5ead4043a41">
      <UserInfo>
        <DisplayName>Chloe Mandell</DisplayName>
        <AccountId>11</AccountId>
        <AccountType/>
      </UserInfo>
    </SharedWithUsers>
    <lcf76f155ced4ddcb4097134ff3c332f xmlns="d343e86b-7a5c-41da-ab35-6da2355ab29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8112730-648F-4D2F-BE72-6A6C52FD9472}">
  <ds:schemaRefs>
    <ds:schemaRef ds:uri="http://schemas.microsoft.com/sharepoint/v3/contenttype/forms"/>
  </ds:schemaRefs>
</ds:datastoreItem>
</file>

<file path=customXml/itemProps2.xml><?xml version="1.0" encoding="utf-8"?>
<ds:datastoreItem xmlns:ds="http://schemas.openxmlformats.org/officeDocument/2006/customXml" ds:itemID="{294B89C0-1682-4963-AF1C-951D524A22FE}">
  <ds:schemaRefs>
    <ds:schemaRef ds:uri="2dd9ae19-173a-47e5-bd36-a5ead4043a41"/>
    <ds:schemaRef ds:uri="d343e86b-7a5c-41da-ab35-6da2355ab2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E039817-1FB0-4250-816D-BBA5098AF381}">
  <ds:schemaRefs>
    <ds:schemaRef ds:uri="2dd9ae19-173a-47e5-bd36-a5ead4043a41"/>
    <ds:schemaRef ds:uri="d343e86b-7a5c-41da-ab35-6da2355ab29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16</Notes>
  <HiddenSlides>0</HiddenSlides>
  <ScaleCrop>false</ScaleCrop>
  <HeadingPairs>
    <vt:vector size="4" baseType="variant">
      <vt:variant>
        <vt:lpstr>Theme</vt:lpstr>
      </vt:variant>
      <vt:variant>
        <vt:i4>7</vt:i4>
      </vt:variant>
      <vt:variant>
        <vt:lpstr>Slide Titles</vt:lpstr>
      </vt:variant>
      <vt:variant>
        <vt:i4>23</vt:i4>
      </vt:variant>
    </vt:vector>
  </HeadingPairs>
  <TitlesOfParts>
    <vt:vector size="30" baseType="lpstr">
      <vt:lpstr>Office Theme</vt:lpstr>
      <vt:lpstr>Microsoft_Learn_White_Template</vt:lpstr>
      <vt:lpstr> Microsoft_Learn_Light_Gray_Template</vt:lpstr>
      <vt:lpstr> Microsoft_Learn_Black_Template</vt:lpstr>
      <vt:lpstr>1_Microsoft_Learn_White_Template</vt:lpstr>
      <vt:lpstr>Microsoft Ignite 16/9 White Template</vt:lpstr>
      <vt:lpstr>office theme</vt:lpstr>
      <vt:lpstr>Introduction to regression models using R and Tidymodels</vt:lpstr>
      <vt:lpstr>Say hi to our moderator 👋!</vt:lpstr>
      <vt:lpstr>/learn</vt:lpstr>
      <vt:lpstr>Learning objectives</vt:lpstr>
      <vt:lpstr>PowerPoint Presentation</vt:lpstr>
      <vt:lpstr>What is regression?</vt:lpstr>
      <vt:lpstr>PowerPoint Presentation</vt:lpstr>
      <vt:lpstr>PowerPoint Presentation</vt:lpstr>
      <vt:lpstr>/learn</vt:lpstr>
      <vt:lpstr>Knowledge Check</vt:lpstr>
      <vt:lpstr>Question 1 </vt:lpstr>
      <vt:lpstr>PowerPoint Presentation</vt:lpstr>
      <vt:lpstr>PowerPoint Presentation</vt:lpstr>
      <vt:lpstr>PowerPoint Presentation</vt:lpstr>
      <vt:lpstr>PowerPoint Presentation</vt:lpstr>
      <vt:lpstr>PowerPoint Presentation</vt:lpstr>
      <vt:lpstr>PowerPoint Presentation</vt:lpstr>
      <vt:lpstr>Knowledge Check</vt:lpstr>
      <vt:lpstr>Question 2 </vt:lpstr>
      <vt:lpstr>Question 3 </vt:lpstr>
      <vt:lpstr>Summary</vt:lpstr>
      <vt:lpstr>/learn</vt:lpstr>
      <vt:lpstr>Don’t miss!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dc:creator>
  <cp:revision>6</cp:revision>
  <cp:lastPrinted>2022-08-12T13:23:47Z</cp:lastPrinted>
  <dcterms:created xsi:type="dcterms:W3CDTF">2022-08-12T13:23:47Z</dcterms:created>
  <dcterms:modified xsi:type="dcterms:W3CDTF">2022-09-10T10:14:25Z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0x01010096FF6A62029C4E4FAB4717695D3B196B</vt:lpwstr>
  </property>
  <property fmtid="{D5CDD505-2E9C-101B-9397-08002B2CF9AE}" pid="3" name="MediaServiceImageTags">
    <vt:lpwstr/>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